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2" r:id="rId1"/>
  </p:sldMasterIdLst>
  <p:notesMasterIdLst>
    <p:notesMasterId r:id="rId80"/>
  </p:notesMasterIdLst>
  <p:handoutMasterIdLst>
    <p:handoutMasterId r:id="rId81"/>
  </p:handoutMasterIdLst>
  <p:sldIdLst>
    <p:sldId id="1092" r:id="rId2"/>
    <p:sldId id="1135" r:id="rId3"/>
    <p:sldId id="550" r:id="rId4"/>
    <p:sldId id="549" r:id="rId5"/>
    <p:sldId id="553" r:id="rId6"/>
    <p:sldId id="554" r:id="rId7"/>
    <p:sldId id="555" r:id="rId8"/>
    <p:sldId id="556" r:id="rId9"/>
    <p:sldId id="559" r:id="rId10"/>
    <p:sldId id="557" r:id="rId11"/>
    <p:sldId id="560" r:id="rId12"/>
    <p:sldId id="561" r:id="rId13"/>
    <p:sldId id="562" r:id="rId14"/>
    <p:sldId id="563" r:id="rId15"/>
    <p:sldId id="564" r:id="rId16"/>
    <p:sldId id="575" r:id="rId17"/>
    <p:sldId id="565" r:id="rId18"/>
    <p:sldId id="574" r:id="rId19"/>
    <p:sldId id="566" r:id="rId20"/>
    <p:sldId id="567" r:id="rId21"/>
    <p:sldId id="568" r:id="rId22"/>
    <p:sldId id="569" r:id="rId23"/>
    <p:sldId id="570" r:id="rId24"/>
    <p:sldId id="571" r:id="rId25"/>
    <p:sldId id="572" r:id="rId26"/>
    <p:sldId id="573" r:id="rId27"/>
    <p:sldId id="576" r:id="rId28"/>
    <p:sldId id="578" r:id="rId29"/>
    <p:sldId id="581" r:id="rId30"/>
    <p:sldId id="579" r:id="rId31"/>
    <p:sldId id="582" r:id="rId32"/>
    <p:sldId id="584" r:id="rId33"/>
    <p:sldId id="580" r:id="rId34"/>
    <p:sldId id="585" r:id="rId35"/>
    <p:sldId id="586" r:id="rId36"/>
    <p:sldId id="587" r:id="rId37"/>
    <p:sldId id="589" r:id="rId38"/>
    <p:sldId id="590" r:id="rId39"/>
    <p:sldId id="599" r:id="rId40"/>
    <p:sldId id="591" r:id="rId41"/>
    <p:sldId id="592" r:id="rId42"/>
    <p:sldId id="593" r:id="rId43"/>
    <p:sldId id="594" r:id="rId44"/>
    <p:sldId id="595" r:id="rId45"/>
    <p:sldId id="596" r:id="rId46"/>
    <p:sldId id="597" r:id="rId47"/>
    <p:sldId id="600" r:id="rId48"/>
    <p:sldId id="601" r:id="rId49"/>
    <p:sldId id="602" r:id="rId50"/>
    <p:sldId id="603" r:id="rId51"/>
    <p:sldId id="605" r:id="rId52"/>
    <p:sldId id="606" r:id="rId53"/>
    <p:sldId id="604" r:id="rId54"/>
    <p:sldId id="607" r:id="rId55"/>
    <p:sldId id="608" r:id="rId56"/>
    <p:sldId id="620" r:id="rId57"/>
    <p:sldId id="609" r:id="rId58"/>
    <p:sldId id="610" r:id="rId59"/>
    <p:sldId id="611" r:id="rId60"/>
    <p:sldId id="612" r:id="rId61"/>
    <p:sldId id="613" r:id="rId62"/>
    <p:sldId id="614" r:id="rId63"/>
    <p:sldId id="615" r:id="rId64"/>
    <p:sldId id="616" r:id="rId65"/>
    <p:sldId id="617" r:id="rId66"/>
    <p:sldId id="618" r:id="rId67"/>
    <p:sldId id="619" r:id="rId68"/>
    <p:sldId id="621" r:id="rId69"/>
    <p:sldId id="460" r:id="rId70"/>
    <p:sldId id="464" r:id="rId71"/>
    <p:sldId id="725" r:id="rId72"/>
    <p:sldId id="729" r:id="rId73"/>
    <p:sldId id="484" r:id="rId74"/>
    <p:sldId id="1101" r:id="rId75"/>
    <p:sldId id="1133" r:id="rId76"/>
    <p:sldId id="630" r:id="rId77"/>
    <p:sldId id="1132" r:id="rId78"/>
    <p:sldId id="926" r:id="rId7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E6700E"/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288" autoAdjust="0"/>
    <p:restoredTop sz="81552" autoAdjust="0"/>
  </p:normalViewPr>
  <p:slideViewPr>
    <p:cSldViewPr snapToGrid="0">
      <p:cViewPr varScale="1">
        <p:scale>
          <a:sx n="78" d="100"/>
          <a:sy n="78" d="100"/>
        </p:scale>
        <p:origin x="1497" y="5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2" d="100"/>
          <a:sy n="82" d="100"/>
        </p:scale>
        <p:origin x="3954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notesMaster" Target="notesMasters/notesMaster1.xml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7532C656-B4F5-496D-8363-88252277A6E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CDD45AE-3D94-4FB0-AA1E-B100A0A7EC6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563B7C-F87A-4992-9D16-F63F1FA43DB6}" type="datetimeFigureOut">
              <a:rPr lang="en-US" smtClean="0"/>
              <a:t>10/28/2025</a:t>
            </a:fld>
            <a:endParaRPr 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6871C8D-3D58-472B-A2FE-61A2020D098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5A5F050-4848-4F76-95CF-FC4B8004A1C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05AF18-CFCB-48CD-B900-85FE73933D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61200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26F8E1-D84A-44BD-AFC6-9B54380022BF}" type="datetimeFigureOut">
              <a:rPr lang="en-US" smtClean="0"/>
              <a:t>10/28/2025</a:t>
            </a:fld>
            <a:endParaRPr 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44B8F7-AA39-458F-B195-A32598CB25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8368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44B8F7-AA39-458F-B195-A32598CB259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8110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了解 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44B8F7-AA39-458F-B195-A32598CB259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6937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了解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44B8F7-AA39-458F-B195-A32598CB259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91886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中文部分了解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44B8F7-AA39-458F-B195-A32598CB259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0700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有些未学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44B8F7-AA39-458F-B195-A32598CB259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6160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44B8F7-AA39-458F-B195-A32598CB259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6715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44B8F7-AA39-458F-B195-A32598CB2594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0874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了解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44B8F7-AA39-458F-B195-A32598CB2594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9852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椭圆 10">
            <a:extLst>
              <a:ext uri="{FF2B5EF4-FFF2-40B4-BE49-F238E27FC236}">
                <a16:creationId xmlns:a16="http://schemas.microsoft.com/office/drawing/2014/main" id="{7F2607A3-F1BE-4A25-B299-97AFEB1FFB62}"/>
              </a:ext>
            </a:extLst>
          </p:cNvPr>
          <p:cNvSpPr/>
          <p:nvPr/>
        </p:nvSpPr>
        <p:spPr>
          <a:xfrm>
            <a:off x="8177483" y="5910463"/>
            <a:ext cx="504000" cy="504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F9AF04BF-0727-495F-A094-608DA21B68DA}"/>
              </a:ext>
            </a:extLst>
          </p:cNvPr>
          <p:cNvSpPr/>
          <p:nvPr/>
        </p:nvSpPr>
        <p:spPr>
          <a:xfrm>
            <a:off x="7414927" y="813765"/>
            <a:ext cx="742237" cy="74223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64515F67-C18F-4CB9-B75C-1ECF0FA29872}"/>
              </a:ext>
            </a:extLst>
          </p:cNvPr>
          <p:cNvSpPr/>
          <p:nvPr/>
        </p:nvSpPr>
        <p:spPr>
          <a:xfrm>
            <a:off x="-2459620" y="610564"/>
            <a:ext cx="5400000" cy="54000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8874" y="3811522"/>
            <a:ext cx="5429250" cy="1655762"/>
          </a:xfrm>
        </p:spPr>
        <p:txBody>
          <a:bodyPr/>
          <a:lstStyle>
            <a:lvl1pPr marL="0" indent="0" algn="l">
              <a:buNone/>
              <a:defRPr sz="2400" baseline="0">
                <a:latin typeface="Calibri" panose="020F0502020204030204" pitchFamily="34" charset="0"/>
                <a:ea typeface="+mn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8875" y="2063685"/>
            <a:ext cx="6606253" cy="1655763"/>
          </a:xfrm>
        </p:spPr>
        <p:txBody>
          <a:bodyPr anchor="b">
            <a:normAutofit/>
          </a:bodyPr>
          <a:lstStyle>
            <a:lvl1pPr algn="l">
              <a:defRPr sz="5400" b="1"/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4" name="弧形 3">
            <a:extLst>
              <a:ext uri="{FF2B5EF4-FFF2-40B4-BE49-F238E27FC236}">
                <a16:creationId xmlns:a16="http://schemas.microsoft.com/office/drawing/2014/main" id="{02941345-94C4-47EE-8B6E-05F86F564B00}"/>
              </a:ext>
            </a:extLst>
          </p:cNvPr>
          <p:cNvSpPr/>
          <p:nvPr userDrawn="1"/>
        </p:nvSpPr>
        <p:spPr>
          <a:xfrm>
            <a:off x="-1790184" y="-1709103"/>
            <a:ext cx="3960000" cy="3883419"/>
          </a:xfrm>
          <a:prstGeom prst="arc">
            <a:avLst>
              <a:gd name="adj1" fmla="val 21064148"/>
              <a:gd name="adj2" fmla="val 5986293"/>
            </a:avLst>
          </a:prstGeom>
          <a:noFill/>
          <a:ln w="635000">
            <a:solidFill>
              <a:srgbClr val="FFC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9098010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结束，致谢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89AFFAC0-5E2A-4A96-AA84-E25CC85647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8875" y="2155125"/>
            <a:ext cx="6606253" cy="1655763"/>
          </a:xfrm>
        </p:spPr>
        <p:txBody>
          <a:bodyPr anchor="b">
            <a:normAutofit/>
          </a:bodyPr>
          <a:lstStyle>
            <a:lvl1pPr algn="ctr">
              <a:defRPr sz="4400" b="1"/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9" name="圆: 空心 8">
            <a:extLst>
              <a:ext uri="{FF2B5EF4-FFF2-40B4-BE49-F238E27FC236}">
                <a16:creationId xmlns:a16="http://schemas.microsoft.com/office/drawing/2014/main" id="{74B02844-8C02-465F-B7DB-AB02B28F9A23}"/>
              </a:ext>
            </a:extLst>
          </p:cNvPr>
          <p:cNvSpPr/>
          <p:nvPr/>
        </p:nvSpPr>
        <p:spPr>
          <a:xfrm>
            <a:off x="8088487" y="5873868"/>
            <a:ext cx="720000" cy="720000"/>
          </a:xfrm>
          <a:prstGeom prst="donut">
            <a:avLst>
              <a:gd name="adj" fmla="val 24158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13634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7609828-BCC3-4A72-91C7-FC94E006F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7969050" cy="457000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96482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节标题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89AFFAC0-5E2A-4A96-AA84-E25CC85647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62471" y="2155124"/>
            <a:ext cx="6711517" cy="1655763"/>
          </a:xfrm>
        </p:spPr>
        <p:txBody>
          <a:bodyPr anchor="t">
            <a:normAutofit/>
          </a:bodyPr>
          <a:lstStyle>
            <a:lvl1pPr algn="l">
              <a:defRPr sz="5400" b="1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9" name="圆: 空心 8">
            <a:extLst>
              <a:ext uri="{FF2B5EF4-FFF2-40B4-BE49-F238E27FC236}">
                <a16:creationId xmlns:a16="http://schemas.microsoft.com/office/drawing/2014/main" id="{74B02844-8C02-465F-B7DB-AB02B28F9A23}"/>
              </a:ext>
            </a:extLst>
          </p:cNvPr>
          <p:cNvSpPr/>
          <p:nvPr/>
        </p:nvSpPr>
        <p:spPr>
          <a:xfrm>
            <a:off x="685564" y="2155124"/>
            <a:ext cx="544750" cy="558709"/>
          </a:xfrm>
          <a:prstGeom prst="donut">
            <a:avLst>
              <a:gd name="adj" fmla="val 3476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93954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9293" y="431999"/>
            <a:ext cx="8152708" cy="935161"/>
          </a:xfrm>
        </p:spPr>
        <p:txBody>
          <a:bodyPr anchor="b"/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59292" y="1615736"/>
            <a:ext cx="8152707" cy="4710344"/>
          </a:xfrm>
        </p:spPr>
        <p:txBody>
          <a:bodyPr anchor="t">
            <a:normAutofit/>
          </a:bodyPr>
          <a:lstStyle>
            <a:lvl1pPr marL="514350" indent="-514350">
              <a:lnSpc>
                <a:spcPct val="114000"/>
              </a:lnSpc>
              <a:buFont typeface="+mj-lt"/>
              <a:buAutoNum type="arabicPeriod"/>
              <a:defRPr sz="280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defRPr>
            </a:lvl1pPr>
            <a:lvl2pPr marL="783000" indent="-457200">
              <a:buFont typeface="+mj-lt"/>
              <a:buAutoNum type="arabicPeriod"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1369800" indent="-457200">
              <a:buFont typeface="+mj-lt"/>
              <a:buAutoNum type="arabicPeriod"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714500" indent="-342900">
              <a:buFont typeface="+mj-lt"/>
              <a:buAutoNum type="arabicPeriod"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2171700" indent="-342900">
              <a:buFont typeface="+mj-lt"/>
              <a:buAutoNum type="arabicPeriod"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目录项目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6983455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2000" y="432000"/>
            <a:ext cx="8230387" cy="899650"/>
          </a:xfrm>
        </p:spPr>
        <p:txBody>
          <a:bodyPr anchor="b"/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2000" y="1535837"/>
            <a:ext cx="8280000" cy="4764163"/>
          </a:xfrm>
        </p:spPr>
        <p:txBody>
          <a:bodyPr/>
          <a:lstStyle>
            <a:lvl1pPr marL="342900" indent="-342900">
              <a:buFont typeface="Wingdings" panose="05000000000000000000" pitchFamily="2" charset="2"/>
              <a:buChar char="§"/>
              <a:defRPr sz="2400"/>
            </a:lvl1pPr>
            <a:lvl2pPr marL="740700" indent="-342900">
              <a:buFont typeface="Wingdings" panose="05000000000000000000" pitchFamily="2" charset="2"/>
              <a:buChar char="§"/>
              <a:defRPr sz="2000"/>
            </a:lvl2pPr>
            <a:lvl3pPr marL="1198350" indent="-285750">
              <a:buFont typeface="Wingdings" panose="05000000000000000000" pitchFamily="2" charset="2"/>
              <a:buChar char="§"/>
              <a:defRPr sz="1800"/>
            </a:lvl3pPr>
            <a:lvl4pPr marL="1657350" indent="-285750">
              <a:buFont typeface="Wingdings" panose="05000000000000000000" pitchFamily="2" charset="2"/>
              <a:buChar char="§"/>
              <a:defRPr sz="1600"/>
            </a:lvl4pPr>
            <a:lvl5pPr marL="2114550" indent="-285750">
              <a:buFont typeface="Wingdings" panose="05000000000000000000" pitchFamily="2" charset="2"/>
              <a:buChar char="§"/>
              <a:defRPr sz="1600"/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16429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32000" y="1260000"/>
            <a:ext cx="4082850" cy="5040000"/>
          </a:xfrm>
        </p:spPr>
        <p:txBody>
          <a:bodyPr/>
          <a:lstStyle>
            <a:lvl1pPr marL="360000"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260000"/>
            <a:ext cx="4082850" cy="5040000"/>
          </a:xfrm>
        </p:spPr>
        <p:txBody>
          <a:bodyPr/>
          <a:lstStyle>
            <a:lvl1pPr marL="360000"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32528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32000" y="1188000"/>
            <a:ext cx="4066182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2000" y="2037716"/>
            <a:ext cx="4066182" cy="438828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188000"/>
            <a:ext cx="4082850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037716"/>
            <a:ext cx="4082850" cy="438828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F911216-E732-4C6D-8C7E-F389B9C2C5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8280000" cy="683692"/>
          </a:xfrm>
        </p:spPr>
        <p:txBody>
          <a:bodyPr anchor="b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54919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90639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541337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43434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7161715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5413374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43434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1071115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32000" y="432000"/>
            <a:ext cx="8280000" cy="88666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32000" y="1447062"/>
            <a:ext cx="8280000" cy="47051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26867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3" r:id="rId1"/>
    <p:sldLayoutId id="2147483784" r:id="rId2"/>
    <p:sldLayoutId id="2147483785" r:id="rId3"/>
    <p:sldLayoutId id="2147483786" r:id="rId4"/>
    <p:sldLayoutId id="2147483787" r:id="rId5"/>
    <p:sldLayoutId id="2147483788" r:id="rId6"/>
    <p:sldLayoutId id="2147483789" r:id="rId7"/>
    <p:sldLayoutId id="2147483790" r:id="rId8"/>
    <p:sldLayoutId id="2147483791" r:id="rId9"/>
    <p:sldLayoutId id="2147483792" r:id="rId10"/>
    <p:sldLayoutId id="2147483802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000" indent="-3600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4"/>
        </a:buClr>
        <a:buFontTx/>
        <a:buBlip>
          <a:blip r:embed="rId13"/>
        </a:buBlip>
        <a:defRPr sz="2800" kern="1200">
          <a:solidFill>
            <a:schemeClr val="tx1"/>
          </a:solidFill>
          <a:latin typeface="+mj-ea"/>
          <a:ea typeface="+mj-ea"/>
          <a:cs typeface="+mn-cs"/>
        </a:defRPr>
      </a:lvl1pPr>
      <a:lvl2pPr marL="685800" indent="-288000" algn="l" defTabSz="914400" rtl="0" eaLnBrk="1" latinLnBrk="0" hangingPunct="1">
        <a:lnSpc>
          <a:spcPct val="100000"/>
        </a:lnSpc>
        <a:spcBef>
          <a:spcPts val="500"/>
        </a:spcBef>
        <a:buClr>
          <a:schemeClr val="accent4"/>
        </a:buClr>
        <a:buFontTx/>
        <a:buBlip>
          <a:blip r:embed="rId13"/>
        </a:buBlip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30400" algn="l" defTabSz="914400" rtl="0" eaLnBrk="1" latinLnBrk="0" hangingPunct="1">
        <a:lnSpc>
          <a:spcPct val="100000"/>
        </a:lnSpc>
        <a:spcBef>
          <a:spcPts val="500"/>
        </a:spcBef>
        <a:buClr>
          <a:schemeClr val="accent4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4"/>
        </a:buClr>
        <a:buSzPct val="100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4"/>
        </a:buClr>
        <a:buSzPct val="100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90.png"/><Relationship Id="rId7" Type="http://schemas.openxmlformats.org/officeDocument/2006/relationships/image" Target="../media/image94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2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7" Type="http://schemas.openxmlformats.org/officeDocument/2006/relationships/image" Target="../media/image118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3.png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7.png"/><Relationship Id="rId4" Type="http://schemas.openxmlformats.org/officeDocument/2006/relationships/image" Target="../media/image136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1.png"/><Relationship Id="rId4" Type="http://schemas.openxmlformats.org/officeDocument/2006/relationships/image" Target="../media/image140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8.png"/><Relationship Id="rId4" Type="http://schemas.openxmlformats.org/officeDocument/2006/relationships/image" Target="../media/image145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2.xml"/><Relationship Id="rId1" Type="http://schemas.openxmlformats.org/officeDocument/2006/relationships/tags" Target="../tags/tag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F6DE7729-5D2F-46D3-930B-9C449DB6BB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8873" y="1773237"/>
            <a:ext cx="7875127" cy="1655763"/>
          </a:xfrm>
        </p:spPr>
        <p:txBody>
          <a:bodyPr>
            <a:normAutofit/>
          </a:bodyPr>
          <a:lstStyle/>
          <a:p>
            <a:r>
              <a:rPr lang="en-US" altLang="zh-CN" dirty="0"/>
              <a:t>9.   </a:t>
            </a:r>
            <a:r>
              <a:rPr lang="zh-CN" altLang="en-US" dirty="0"/>
              <a:t>期中复习</a:t>
            </a:r>
            <a:r>
              <a:rPr lang="en-US" altLang="zh-CN" dirty="0"/>
              <a:t>				</a:t>
            </a:r>
            <a:endParaRPr lang="en-US" dirty="0"/>
          </a:p>
        </p:txBody>
      </p:sp>
      <p:sp>
        <p:nvSpPr>
          <p:cNvPr id="6" name="副标题 5">
            <a:extLst>
              <a:ext uri="{FF2B5EF4-FFF2-40B4-BE49-F238E27FC236}">
                <a16:creationId xmlns:a16="http://schemas.microsoft.com/office/drawing/2014/main" id="{4704C7DE-1A77-436D-BBAA-30BE8C0CC4C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9447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数的表示</a:t>
            </a:r>
          </a:p>
        </p:txBody>
      </p:sp>
      <p:pic>
        <p:nvPicPr>
          <p:cNvPr id="1331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297" y="1797189"/>
            <a:ext cx="6741055" cy="2738553"/>
          </a:xfrm>
          <a:prstGeom prst="rect">
            <a:avLst/>
          </a:prstGeom>
          <a:noFill/>
          <a:ln w="158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331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297" y="4669391"/>
            <a:ext cx="6741055" cy="1234906"/>
          </a:xfrm>
          <a:prstGeom prst="rect">
            <a:avLst/>
          </a:prstGeom>
          <a:noFill/>
          <a:ln w="158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46248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4057" y="3717032"/>
            <a:ext cx="4232439" cy="3050654"/>
          </a:xfrm>
          <a:prstGeom prst="rect">
            <a:avLst/>
          </a:prstGeom>
          <a:noFill/>
          <a:ln w="158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9592" y="44624"/>
            <a:ext cx="5418912" cy="33404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标题 2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936000"/>
          </a:xfrm>
        </p:spPr>
        <p:txBody>
          <a:bodyPr/>
          <a:lstStyle/>
          <a:p>
            <a:r>
              <a:rPr lang="zh-CN" altLang="en-US" dirty="0"/>
              <a:t>定点数的表示</a:t>
            </a:r>
          </a:p>
        </p:txBody>
      </p:sp>
      <p:pic>
        <p:nvPicPr>
          <p:cNvPr id="14341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68" y="3717032"/>
            <a:ext cx="4512574" cy="3050654"/>
          </a:xfrm>
          <a:prstGeom prst="rect">
            <a:avLst/>
          </a:prstGeom>
          <a:noFill/>
          <a:ln w="158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107504" y="1699553"/>
            <a:ext cx="4128053" cy="1801455"/>
          </a:xfrm>
          <a:prstGeom prst="rect">
            <a:avLst/>
          </a:prstGeom>
          <a:noFill/>
          <a:ln w="158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non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1500" b="1" dirty="0">
                <a:solidFill>
                  <a:srgbClr val="FF0000"/>
                </a:solidFill>
              </a:rPr>
              <a:t>规律：</a:t>
            </a:r>
            <a:endParaRPr lang="en-US" altLang="zh-CN" sz="1500" b="1" dirty="0">
              <a:solidFill>
                <a:srgbClr val="FF0000"/>
              </a:solidFill>
            </a:endParaRPr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zh-CN" altLang="en-US" sz="1500" b="1" dirty="0">
                <a:solidFill>
                  <a:srgbClr val="FF0000"/>
                </a:solidFill>
              </a:rPr>
              <a:t>正整数的原码、反码、补码相同</a:t>
            </a:r>
            <a:endParaRPr lang="en-US" altLang="zh-CN" sz="1500" b="1" dirty="0">
              <a:solidFill>
                <a:srgbClr val="FF0000"/>
              </a:solidFill>
            </a:endParaRPr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zh-CN" altLang="en-US" sz="1500" b="1" dirty="0">
                <a:solidFill>
                  <a:srgbClr val="FF0000"/>
                </a:solidFill>
              </a:rPr>
              <a:t>负整数的原码符号位为</a:t>
            </a:r>
            <a:r>
              <a:rPr lang="en-US" altLang="zh-CN" sz="1500" b="1" dirty="0">
                <a:solidFill>
                  <a:srgbClr val="FF0000"/>
                </a:solidFill>
              </a:rPr>
              <a:t>1</a:t>
            </a:r>
            <a:r>
              <a:rPr lang="zh-CN" altLang="en-US" sz="1500" b="1" dirty="0">
                <a:solidFill>
                  <a:srgbClr val="FF0000"/>
                </a:solidFill>
              </a:rPr>
              <a:t>，其余位不变，</a:t>
            </a:r>
            <a:endParaRPr lang="en-US" altLang="zh-CN" sz="1500" b="1" dirty="0">
              <a:solidFill>
                <a:srgbClr val="FF0000"/>
              </a:solidFill>
            </a:endParaRPr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zh-CN" altLang="en-US" sz="1500" b="1" dirty="0">
                <a:solidFill>
                  <a:srgbClr val="FF0000"/>
                </a:solidFill>
              </a:rPr>
              <a:t>负整数的反码在其原码基础上，按位取反，</a:t>
            </a:r>
            <a:endParaRPr lang="en-US" altLang="zh-CN" sz="1500" b="1" dirty="0">
              <a:solidFill>
                <a:srgbClr val="FF0000"/>
              </a:solidFill>
            </a:endParaRPr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zh-CN" altLang="en-US" sz="1500" b="1" dirty="0">
                <a:solidFill>
                  <a:srgbClr val="FF0000"/>
                </a:solidFill>
              </a:rPr>
              <a:t>负整数的补码在其反码基础上，末位加</a:t>
            </a:r>
            <a:r>
              <a:rPr lang="en-US" altLang="zh-CN" sz="1500" b="1" dirty="0">
                <a:solidFill>
                  <a:srgbClr val="FF0000"/>
                </a:solidFill>
              </a:rPr>
              <a:t>1</a:t>
            </a:r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zh-CN" altLang="en-US" sz="1500" b="1" dirty="0">
                <a:solidFill>
                  <a:srgbClr val="FF0000"/>
                </a:solidFill>
              </a:rPr>
              <a:t>正</a:t>
            </a:r>
            <a:r>
              <a:rPr lang="en-US" altLang="zh-CN" sz="1500" b="1" dirty="0">
                <a:solidFill>
                  <a:srgbClr val="FF0000"/>
                </a:solidFill>
              </a:rPr>
              <a:t>/</a:t>
            </a:r>
            <a:r>
              <a:rPr lang="zh-CN" altLang="en-US" sz="1500" b="1" dirty="0">
                <a:solidFill>
                  <a:srgbClr val="FF0000"/>
                </a:solidFill>
              </a:rPr>
              <a:t>负整数移码在补码基础上，符号位取反</a:t>
            </a:r>
            <a:endParaRPr lang="en-US" altLang="zh-CN" sz="15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69742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浮点数的表示</a:t>
            </a: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4475" y="332656"/>
            <a:ext cx="4644416" cy="3227828"/>
          </a:xfrm>
          <a:prstGeom prst="rect">
            <a:avLst/>
          </a:prstGeom>
          <a:noFill/>
          <a:ln w="158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09" y="3004600"/>
            <a:ext cx="4329708" cy="3002203"/>
          </a:xfrm>
          <a:prstGeom prst="rect">
            <a:avLst/>
          </a:prstGeom>
          <a:noFill/>
          <a:ln w="158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7" name="Picture 49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3717032"/>
            <a:ext cx="4667736" cy="3002203"/>
          </a:xfrm>
          <a:prstGeom prst="rect">
            <a:avLst/>
          </a:prstGeom>
          <a:noFill/>
          <a:ln w="158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5365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16838"/>
            <a:ext cx="4362951" cy="1324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693370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字符的表示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字符的表示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6" y="1619033"/>
            <a:ext cx="4977941" cy="2070787"/>
          </a:xfrm>
          <a:prstGeom prst="rect">
            <a:avLst/>
          </a:prstGeom>
          <a:noFill/>
          <a:ln w="158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9352" y="4005064"/>
            <a:ext cx="4791120" cy="2573708"/>
          </a:xfrm>
          <a:prstGeom prst="rect">
            <a:avLst/>
          </a:prstGeom>
          <a:noFill/>
          <a:ln w="158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34" y="1988840"/>
            <a:ext cx="3840294" cy="3083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9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33" y="5338013"/>
            <a:ext cx="3246479" cy="11467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712446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C</a:t>
            </a:r>
            <a:r>
              <a:rPr lang="zh-CN" altLang="en-US" dirty="0"/>
              <a:t>语言介绍</a:t>
            </a: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388" y="1669002"/>
            <a:ext cx="4448847" cy="2736304"/>
          </a:xfrm>
          <a:prstGeom prst="rect">
            <a:avLst/>
          </a:prstGeom>
          <a:noFill/>
          <a:ln w="158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6677" y="1663790"/>
            <a:ext cx="4184935" cy="2736304"/>
          </a:xfrm>
          <a:prstGeom prst="rect">
            <a:avLst/>
          </a:prstGeom>
          <a:noFill/>
          <a:ln w="158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741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6176" y="4609865"/>
            <a:ext cx="5770118" cy="20688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878632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简单</a:t>
            </a:r>
            <a:r>
              <a:rPr lang="en-US" altLang="zh-CN" dirty="0"/>
              <a:t>C</a:t>
            </a:r>
            <a:r>
              <a:rPr lang="zh-CN" altLang="en-US" dirty="0"/>
              <a:t>程序的基本结构</a:t>
            </a:r>
          </a:p>
        </p:txBody>
      </p:sp>
      <p:pic>
        <p:nvPicPr>
          <p:cNvPr id="1843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5214" y="1705668"/>
            <a:ext cx="5612931" cy="41044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248794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数据类型</a:t>
            </a: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623" y="1615062"/>
            <a:ext cx="8273392" cy="49100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459774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基本数据类型：整数</a:t>
            </a:r>
          </a:p>
        </p:txBody>
      </p:sp>
      <p:pic>
        <p:nvPicPr>
          <p:cNvPr id="19462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5847" y="1196752"/>
            <a:ext cx="3054585" cy="2175510"/>
          </a:xfrm>
          <a:prstGeom prst="rect">
            <a:avLst/>
          </a:prstGeom>
          <a:noFill/>
          <a:ln w="158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463" name="Picture 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312" y="2204864"/>
            <a:ext cx="1080120" cy="3464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465" name="Picture 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752" y="3336856"/>
            <a:ext cx="7772398" cy="3224961"/>
          </a:xfrm>
          <a:prstGeom prst="rect">
            <a:avLst/>
          </a:prstGeom>
          <a:noFill/>
          <a:ln w="158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DC40626D-EE1A-43DF-A33B-F01AC5C62670}"/>
              </a:ext>
            </a:extLst>
          </p:cNvPr>
          <p:cNvGrpSpPr/>
          <p:nvPr/>
        </p:nvGrpSpPr>
        <p:grpSpPr>
          <a:xfrm>
            <a:off x="517793" y="1600431"/>
            <a:ext cx="5174081" cy="1368152"/>
            <a:chOff x="694063" y="1988840"/>
            <a:chExt cx="5174081" cy="1368152"/>
          </a:xfrm>
        </p:grpSpPr>
        <p:pic>
          <p:nvPicPr>
            <p:cNvPr id="19464" name="Picture 8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6435" y="2004189"/>
              <a:ext cx="5091709" cy="13528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4" name="矩形 13"/>
            <p:cNvSpPr/>
            <p:nvPr/>
          </p:nvSpPr>
          <p:spPr>
            <a:xfrm>
              <a:off x="694063" y="1988840"/>
              <a:ext cx="4318470" cy="1368152"/>
            </a:xfrm>
            <a:prstGeom prst="rect">
              <a:avLst/>
            </a:prstGeom>
            <a:noFill/>
            <a:ln w="158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1350262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基本数据类型：实数</a:t>
            </a: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44625"/>
            <a:ext cx="3744416" cy="2321840"/>
          </a:xfrm>
          <a:prstGeom prst="rect">
            <a:avLst/>
          </a:prstGeom>
          <a:noFill/>
          <a:ln w="158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695" y="1758676"/>
            <a:ext cx="3847613" cy="2124239"/>
          </a:xfrm>
          <a:prstGeom prst="rect">
            <a:avLst/>
          </a:prstGeom>
          <a:noFill/>
          <a:ln w="158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0484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408" y="4067307"/>
            <a:ext cx="3846900" cy="2234995"/>
          </a:xfrm>
          <a:prstGeom prst="rect">
            <a:avLst/>
          </a:prstGeom>
          <a:noFill/>
          <a:ln w="158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0485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3640140"/>
            <a:ext cx="4608512" cy="21651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6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5827891"/>
            <a:ext cx="4752528" cy="9026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8" name="Picture 8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2508940"/>
            <a:ext cx="3816424" cy="9920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矩形 33"/>
          <p:cNvSpPr/>
          <p:nvPr/>
        </p:nvSpPr>
        <p:spPr>
          <a:xfrm>
            <a:off x="4283968" y="2492896"/>
            <a:ext cx="4749111" cy="4248472"/>
          </a:xfrm>
          <a:prstGeom prst="rect">
            <a:avLst/>
          </a:prstGeom>
          <a:noFill/>
          <a:ln w="158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19009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基本数据类型：字符</a:t>
            </a:r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230" y="1543055"/>
            <a:ext cx="7344816" cy="46272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921563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24E5D5-0B3C-416B-8C00-68E8A1F12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上机测成绩分布</a:t>
            </a:r>
            <a:endParaRPr 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81A89E1-BA33-496E-BA59-70046905A243}"/>
              </a:ext>
            </a:extLst>
          </p:cNvPr>
          <p:cNvSpPr txBox="1"/>
          <p:nvPr/>
        </p:nvSpPr>
        <p:spPr>
          <a:xfrm>
            <a:off x="1100667" y="5225671"/>
            <a:ext cx="66209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上机课要求：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考勤同正课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提前请假，事后请假的只能是病假，且需要补医院的证明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所有随堂测试必须机房电脑提交（宿舍提交不算）</a:t>
            </a:r>
            <a:endParaRPr 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0F17C7A-64B7-461A-A77B-A80A561575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1643" y="1643049"/>
            <a:ext cx="5400714" cy="3571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7747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8.1.2 </a:t>
            </a:r>
            <a:r>
              <a:rPr lang="zh-CN" altLang="en-US" dirty="0"/>
              <a:t>程序设计基本概念</a:t>
            </a:r>
          </a:p>
        </p:txBody>
      </p:sp>
      <p:pic>
        <p:nvPicPr>
          <p:cNvPr id="23560" name="Picture 8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2738" y="1412776"/>
            <a:ext cx="4327214" cy="2664296"/>
          </a:xfrm>
          <a:prstGeom prst="rect">
            <a:avLst/>
          </a:prstGeom>
          <a:noFill/>
          <a:ln w="158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561" name="Picture 9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4000950"/>
            <a:ext cx="4357636" cy="2812426"/>
          </a:xfrm>
          <a:prstGeom prst="rect">
            <a:avLst/>
          </a:prstGeom>
          <a:noFill/>
          <a:ln w="158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562" name="Picture 10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2736" y="4153604"/>
            <a:ext cx="4327215" cy="2659772"/>
          </a:xfrm>
          <a:prstGeom prst="rect">
            <a:avLst/>
          </a:prstGeom>
          <a:noFill/>
          <a:ln w="158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412776"/>
            <a:ext cx="4357636" cy="2520280"/>
          </a:xfrm>
          <a:prstGeom prst="rect">
            <a:avLst/>
          </a:prstGeom>
          <a:noFill/>
          <a:ln w="158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" name="圆角矩形 24"/>
          <p:cNvSpPr/>
          <p:nvPr/>
        </p:nvSpPr>
        <p:spPr>
          <a:xfrm>
            <a:off x="3727383" y="3876943"/>
            <a:ext cx="936104" cy="432048"/>
          </a:xfrm>
          <a:prstGeom prst="roundRect">
            <a:avLst/>
          </a:prstGeom>
          <a:solidFill>
            <a:srgbClr val="FFED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3688425" y="3773145"/>
            <a:ext cx="883575" cy="5199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lnSpc>
                <a:spcPct val="150000"/>
              </a:lnSpc>
              <a:spcBef>
                <a:spcPts val="750"/>
              </a:spcBef>
            </a:pPr>
            <a:r>
              <a:rPr lang="zh-CN" altLang="en-US" sz="2100" dirty="0">
                <a:gradFill>
                  <a:gsLst>
                    <a:gs pos="0">
                      <a:srgbClr val="CC33CC"/>
                    </a:gs>
                    <a:gs pos="75000">
                      <a:srgbClr val="101C9E"/>
                    </a:gs>
                  </a:gsLst>
                  <a:lin ang="81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  常量</a:t>
            </a:r>
          </a:p>
        </p:txBody>
      </p:sp>
    </p:spTree>
    <p:extLst>
      <p:ext uri="{BB962C8B-B14F-4D97-AF65-F5344CB8AC3E}">
        <p14:creationId xmlns:p14="http://schemas.microsoft.com/office/powerpoint/2010/main" val="12428130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基本概念</a:t>
            </a:r>
            <a:r>
              <a:rPr lang="en-US" altLang="zh-CN"/>
              <a:t>——</a:t>
            </a:r>
            <a:r>
              <a:rPr lang="zh-CN" altLang="en-US"/>
              <a:t>变量</a:t>
            </a:r>
            <a:endParaRPr lang="en-US" altLang="zh-CN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FCEDD29E-B0A9-47EF-BDAA-64541671D5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变量命名规则</a:t>
            </a:r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pPr lvl="1"/>
            <a:endParaRPr lang="en-US" altLang="zh-CN" dirty="0"/>
          </a:p>
          <a:p>
            <a:r>
              <a:rPr lang="zh-CN" altLang="en-US" dirty="0"/>
              <a:t>变量赋值的关键要素</a:t>
            </a:r>
          </a:p>
          <a:p>
            <a:endParaRPr lang="en-US" dirty="0"/>
          </a:p>
        </p:txBody>
      </p:sp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143" y="2162106"/>
            <a:ext cx="5064914" cy="14776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58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143" y="4574708"/>
            <a:ext cx="5229225" cy="1252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269078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基本概念</a:t>
            </a:r>
            <a:r>
              <a:rPr lang="en-US" altLang="zh-CN" dirty="0"/>
              <a:t>——</a:t>
            </a:r>
            <a:r>
              <a:rPr lang="zh-CN" altLang="en-US" dirty="0"/>
              <a:t>运算符和表达式</a:t>
            </a:r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103" y="1526509"/>
            <a:ext cx="7704856" cy="48994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356324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运算符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9E49F41-C3E2-43EC-9DAB-D2F33D7717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321" y="1469736"/>
            <a:ext cx="8280000" cy="4764163"/>
          </a:xfrm>
        </p:spPr>
        <p:txBody>
          <a:bodyPr>
            <a:normAutofit fontScale="77500" lnSpcReduction="20000"/>
          </a:bodyPr>
          <a:lstStyle/>
          <a:p>
            <a:r>
              <a:rPr lang="zh-CN" altLang="en-US" dirty="0"/>
              <a:t>算术运算符：		</a:t>
            </a:r>
            <a:r>
              <a:rPr lang="en-US" altLang="zh-CN" dirty="0"/>
              <a:t>+  -  *  /  %  ++  --</a:t>
            </a:r>
          </a:p>
          <a:p>
            <a:r>
              <a:rPr lang="zh-CN" altLang="en-US" dirty="0"/>
              <a:t>赋值运算符：		</a:t>
            </a:r>
            <a:r>
              <a:rPr lang="en-US" altLang="zh-CN" dirty="0"/>
              <a:t>= </a:t>
            </a:r>
            <a:r>
              <a:rPr lang="zh-CN" altLang="en-US" dirty="0"/>
              <a:t>及其扩展</a:t>
            </a:r>
          </a:p>
          <a:p>
            <a:r>
              <a:rPr lang="zh-CN" altLang="en-US" dirty="0"/>
              <a:t>求字节数  ：		</a:t>
            </a:r>
            <a:r>
              <a:rPr lang="en-US" altLang="zh-CN" dirty="0" err="1"/>
              <a:t>sizeof</a:t>
            </a:r>
            <a:endParaRPr lang="en-US" altLang="zh-CN" dirty="0"/>
          </a:p>
          <a:p>
            <a:r>
              <a:rPr lang="zh-CN" altLang="en-US" dirty="0"/>
              <a:t>强制类型转换：	</a:t>
            </a:r>
            <a:r>
              <a:rPr lang="en-US" altLang="zh-CN" dirty="0"/>
              <a:t>(</a:t>
            </a:r>
            <a:r>
              <a:rPr lang="zh-CN" altLang="en-US" dirty="0"/>
              <a:t>类型）</a:t>
            </a:r>
          </a:p>
          <a:p>
            <a:r>
              <a:rPr lang="zh-CN" altLang="en-US" dirty="0"/>
              <a:t>函数调用符运算符：	</a:t>
            </a:r>
            <a:r>
              <a:rPr lang="en-US" altLang="zh-CN" dirty="0"/>
              <a:t>()</a:t>
            </a:r>
          </a:p>
          <a:p>
            <a:r>
              <a:rPr lang="zh-CN" altLang="en-US" dirty="0"/>
              <a:t>关系运算符：		</a:t>
            </a:r>
            <a:r>
              <a:rPr lang="en-US" altLang="zh-CN" dirty="0"/>
              <a:t>&lt;  &lt;=   ==   &gt;   &gt;=   !=</a:t>
            </a:r>
          </a:p>
          <a:p>
            <a:r>
              <a:rPr lang="zh-CN" altLang="en-US" dirty="0"/>
              <a:t>逻辑运算符：		！  </a:t>
            </a:r>
            <a:r>
              <a:rPr lang="en-US" altLang="zh-CN" dirty="0"/>
              <a:t>&amp;&amp;  ||</a:t>
            </a:r>
          </a:p>
          <a:p>
            <a:r>
              <a:rPr lang="zh-CN" altLang="en-US" dirty="0"/>
              <a:t>条件运算符：		</a:t>
            </a:r>
            <a:r>
              <a:rPr lang="en-US" altLang="zh-CN" dirty="0"/>
              <a:t>?:</a:t>
            </a:r>
          </a:p>
          <a:p>
            <a:r>
              <a:rPr lang="zh-CN" altLang="en-US" dirty="0"/>
              <a:t>下标运算符：		</a:t>
            </a:r>
            <a:r>
              <a:rPr lang="en-US" altLang="zh-CN" dirty="0"/>
              <a:t>[]</a:t>
            </a:r>
          </a:p>
          <a:p>
            <a:r>
              <a:rPr lang="zh-CN" altLang="en-US" dirty="0"/>
              <a:t>分量运算符：		</a:t>
            </a:r>
            <a:r>
              <a:rPr lang="en-US" altLang="zh-CN" dirty="0"/>
              <a:t>.  -&gt;</a:t>
            </a:r>
          </a:p>
          <a:p>
            <a:r>
              <a:rPr lang="zh-CN" altLang="en-US" dirty="0"/>
              <a:t>位运算符  ：		</a:t>
            </a:r>
            <a:r>
              <a:rPr lang="en-US" altLang="zh-CN" dirty="0"/>
              <a:t>&lt;&lt;   &gt;&gt;   ~  &amp;  |  ^</a:t>
            </a:r>
          </a:p>
          <a:p>
            <a:r>
              <a:rPr lang="zh-CN" altLang="en-US" dirty="0"/>
              <a:t>指针运算符：		*  </a:t>
            </a:r>
            <a:r>
              <a:rPr lang="en-US" altLang="zh-CN" dirty="0"/>
              <a:t>&amp;</a:t>
            </a:r>
          </a:p>
          <a:p>
            <a:r>
              <a:rPr lang="zh-CN" altLang="en-US" dirty="0"/>
              <a:t>逗号运算符：		</a:t>
            </a:r>
            <a:r>
              <a:rPr lang="en-US" altLang="zh-CN" dirty="0"/>
              <a:t>,</a:t>
            </a:r>
          </a:p>
        </p:txBody>
      </p:sp>
      <p:sp>
        <p:nvSpPr>
          <p:cNvPr id="7" name="Text Box 5"/>
          <p:cNvSpPr>
            <a:spLocks noChangeArrowheads="1"/>
          </p:cNvSpPr>
          <p:nvPr/>
        </p:nvSpPr>
        <p:spPr bwMode="auto">
          <a:xfrm>
            <a:off x="898525" y="1057619"/>
            <a:ext cx="7346950" cy="607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eaLnBrk="0" hangingPunct="0">
              <a:lnSpc>
                <a:spcPct val="125000"/>
              </a:lnSpc>
              <a:buSzPct val="100000"/>
            </a:pPr>
            <a:endParaRPr kumimoji="1" lang="zh-CN" altLang="en-US" sz="2100" b="1" dirty="0">
              <a:latin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420270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432000" y="432000"/>
            <a:ext cx="8230387" cy="899650"/>
          </a:xfrm>
        </p:spPr>
        <p:txBody>
          <a:bodyPr/>
          <a:lstStyle/>
          <a:p>
            <a:r>
              <a:rPr lang="zh-CN" altLang="en-US" dirty="0"/>
              <a:t>算术运算符</a:t>
            </a:r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736" y="1771505"/>
            <a:ext cx="4109869" cy="1729747"/>
          </a:xfrm>
          <a:prstGeom prst="rect">
            <a:avLst/>
          </a:prstGeom>
          <a:noFill/>
          <a:ln w="158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765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66" y="3773122"/>
            <a:ext cx="4109869" cy="2422512"/>
          </a:xfrm>
          <a:prstGeom prst="rect">
            <a:avLst/>
          </a:prstGeom>
          <a:noFill/>
          <a:ln w="158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7652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7779" y="1765534"/>
            <a:ext cx="2160240" cy="1909777"/>
          </a:xfrm>
          <a:prstGeom prst="rect">
            <a:avLst/>
          </a:prstGeom>
          <a:noFill/>
          <a:ln w="158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7654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6162" y="332656"/>
            <a:ext cx="2578072" cy="35711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7657" name="Picture 9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4221088"/>
            <a:ext cx="3600400" cy="25003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矩形 11"/>
          <p:cNvSpPr/>
          <p:nvPr/>
        </p:nvSpPr>
        <p:spPr>
          <a:xfrm>
            <a:off x="4283968" y="4221088"/>
            <a:ext cx="4770266" cy="2448272"/>
          </a:xfrm>
          <a:prstGeom prst="rect">
            <a:avLst/>
          </a:prstGeom>
          <a:noFill/>
          <a:ln w="158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31462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赋值运算符</a:t>
            </a:r>
          </a:p>
        </p:txBody>
      </p:sp>
      <p:pic>
        <p:nvPicPr>
          <p:cNvPr id="286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1949" y="3690174"/>
            <a:ext cx="4402539" cy="2321689"/>
          </a:xfrm>
          <a:prstGeom prst="rect">
            <a:avLst/>
          </a:prstGeom>
          <a:noFill/>
          <a:ln w="158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867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763393"/>
            <a:ext cx="4302175" cy="4248472"/>
          </a:xfrm>
          <a:prstGeom prst="rect">
            <a:avLst/>
          </a:prstGeom>
          <a:noFill/>
          <a:ln w="158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1" y="1761085"/>
            <a:ext cx="4392487" cy="1298450"/>
          </a:xfrm>
          <a:prstGeom prst="rect">
            <a:avLst/>
          </a:prstGeom>
          <a:noFill/>
          <a:ln w="158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25927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类型转换</a:t>
            </a:r>
          </a:p>
        </p:txBody>
      </p:sp>
      <p:pic>
        <p:nvPicPr>
          <p:cNvPr id="2970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331" y="1459524"/>
            <a:ext cx="7114780" cy="48496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078498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数学函数</a:t>
            </a:r>
          </a:p>
        </p:txBody>
      </p:sp>
      <p:pic>
        <p:nvPicPr>
          <p:cNvPr id="3072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1479" y="3520030"/>
            <a:ext cx="2736304" cy="2882181"/>
          </a:xfrm>
          <a:prstGeom prst="rect">
            <a:avLst/>
          </a:prstGeom>
          <a:noFill/>
          <a:ln w="158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0726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3258" y="3526734"/>
            <a:ext cx="3191230" cy="2868772"/>
          </a:xfrm>
          <a:prstGeom prst="rect">
            <a:avLst/>
          </a:prstGeom>
          <a:noFill/>
          <a:ln w="158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0728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732" y="3429000"/>
            <a:ext cx="2448272" cy="2868103"/>
          </a:xfrm>
          <a:prstGeom prst="rect">
            <a:avLst/>
          </a:prstGeom>
          <a:noFill/>
          <a:ln w="158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0730" name="Picture 10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4066" y="715875"/>
            <a:ext cx="3800422" cy="2520280"/>
          </a:xfrm>
          <a:prstGeom prst="rect">
            <a:avLst/>
          </a:prstGeom>
          <a:noFill/>
          <a:ln w="158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0731" name="Picture 1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454980"/>
            <a:ext cx="4795837" cy="1781175"/>
          </a:xfrm>
          <a:prstGeom prst="rect">
            <a:avLst/>
          </a:prstGeom>
          <a:noFill/>
          <a:ln w="158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96911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语句</a:t>
            </a:r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51"/>
          <a:stretch/>
        </p:blipFill>
        <p:spPr bwMode="auto">
          <a:xfrm>
            <a:off x="586010" y="1894900"/>
            <a:ext cx="7499305" cy="41892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936500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300495" y="343865"/>
            <a:ext cx="8230387" cy="899650"/>
          </a:xfrm>
        </p:spPr>
        <p:txBody>
          <a:bodyPr/>
          <a:lstStyle/>
          <a:p>
            <a:r>
              <a:rPr lang="zh-CN" altLang="en-US" dirty="0"/>
              <a:t>语句</a:t>
            </a:r>
          </a:p>
        </p:txBody>
      </p:sp>
      <p:pic>
        <p:nvPicPr>
          <p:cNvPr id="3379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534" y="1421177"/>
            <a:ext cx="3761591" cy="2655896"/>
          </a:xfrm>
          <a:prstGeom prst="rect">
            <a:avLst/>
          </a:prstGeom>
          <a:noFill/>
          <a:ln w="158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3796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8527" y="1421177"/>
            <a:ext cx="3801664" cy="2655896"/>
          </a:xfrm>
          <a:prstGeom prst="rect">
            <a:avLst/>
          </a:prstGeom>
          <a:noFill/>
          <a:ln w="158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3797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534" y="4042874"/>
            <a:ext cx="3780800" cy="2669458"/>
          </a:xfrm>
          <a:prstGeom prst="rect">
            <a:avLst/>
          </a:prstGeom>
          <a:noFill/>
          <a:ln w="158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3798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9318" y="4042865"/>
            <a:ext cx="3780813" cy="2669467"/>
          </a:xfrm>
          <a:prstGeom prst="rect">
            <a:avLst/>
          </a:prstGeom>
          <a:noFill/>
          <a:ln w="158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圆角矩形 9"/>
          <p:cNvSpPr/>
          <p:nvPr/>
        </p:nvSpPr>
        <p:spPr>
          <a:xfrm>
            <a:off x="4012859" y="3846036"/>
            <a:ext cx="979505" cy="462955"/>
          </a:xfrm>
          <a:prstGeom prst="roundRect">
            <a:avLst/>
          </a:prstGeom>
          <a:solidFill>
            <a:srgbClr val="FFED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3973902" y="3735951"/>
            <a:ext cx="924541" cy="5199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lnSpc>
                <a:spcPct val="150000"/>
              </a:lnSpc>
              <a:spcBef>
                <a:spcPts val="750"/>
              </a:spcBef>
            </a:pPr>
            <a:r>
              <a:rPr lang="zh-CN" altLang="en-US" sz="2100" dirty="0">
                <a:gradFill>
                  <a:gsLst>
                    <a:gs pos="0">
                      <a:srgbClr val="CC33CC"/>
                    </a:gs>
                    <a:gs pos="75000">
                      <a:srgbClr val="101C9E"/>
                    </a:gs>
                  </a:gsLst>
                  <a:lin ang="81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  语句</a:t>
            </a:r>
          </a:p>
        </p:txBody>
      </p:sp>
    </p:spTree>
    <p:extLst>
      <p:ext uri="{BB962C8B-B14F-4D97-AF65-F5344CB8AC3E}">
        <p14:creationId xmlns:p14="http://schemas.microsoft.com/office/powerpoint/2010/main" val="26990832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知识脉络</a:t>
            </a:r>
          </a:p>
        </p:txBody>
      </p:sp>
      <p:sp>
        <p:nvSpPr>
          <p:cNvPr id="69" name="椭圆 68"/>
          <p:cNvSpPr/>
          <p:nvPr/>
        </p:nvSpPr>
        <p:spPr>
          <a:xfrm>
            <a:off x="43080" y="3544859"/>
            <a:ext cx="1643270" cy="934278"/>
          </a:xfrm>
          <a:prstGeom prst="ellipse">
            <a:avLst/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/>
                <a:ea typeface="华文中宋"/>
                <a:cs typeface="+mn-cs"/>
              </a:rPr>
              <a:t>程序设计</a:t>
            </a:r>
          </a:p>
        </p:txBody>
      </p:sp>
      <p:sp>
        <p:nvSpPr>
          <p:cNvPr id="70" name="椭圆 69"/>
          <p:cNvSpPr/>
          <p:nvPr/>
        </p:nvSpPr>
        <p:spPr>
          <a:xfrm>
            <a:off x="4313650" y="3544859"/>
            <a:ext cx="978430" cy="934278"/>
          </a:xfrm>
          <a:prstGeom prst="ellipse">
            <a:avLst/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/>
                <a:ea typeface="华文中宋"/>
                <a:cs typeface="+mn-cs"/>
              </a:rPr>
              <a:t>数据</a:t>
            </a:r>
            <a:endParaRPr kumimoji="0" lang="en-US" altLang="zh-CN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/>
              <a:ea typeface="华文中宋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/>
                <a:ea typeface="华文中宋"/>
                <a:cs typeface="+mn-cs"/>
              </a:rPr>
              <a:t>结构</a:t>
            </a:r>
          </a:p>
        </p:txBody>
      </p:sp>
      <p:sp>
        <p:nvSpPr>
          <p:cNvPr id="73" name="圆角矩形 72"/>
          <p:cNvSpPr/>
          <p:nvPr/>
        </p:nvSpPr>
        <p:spPr>
          <a:xfrm>
            <a:off x="972205" y="2504653"/>
            <a:ext cx="1013792" cy="622852"/>
          </a:xfrm>
          <a:prstGeom prst="roundRect">
            <a:avLst/>
          </a:prstGeom>
          <a:solidFill>
            <a:sysClr val="window" lastClr="FFFFFF">
              <a:lumMod val="50000"/>
            </a:sysClr>
          </a:solidFill>
          <a:ln w="25400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/>
                <a:ea typeface="华文中宋"/>
                <a:cs typeface="+mn-cs"/>
              </a:rPr>
              <a:t>表达式</a:t>
            </a:r>
          </a:p>
        </p:txBody>
      </p:sp>
      <p:sp>
        <p:nvSpPr>
          <p:cNvPr id="74" name="圆角矩形 73"/>
          <p:cNvSpPr/>
          <p:nvPr/>
        </p:nvSpPr>
        <p:spPr>
          <a:xfrm>
            <a:off x="2092010" y="2511279"/>
            <a:ext cx="944222" cy="622852"/>
          </a:xfrm>
          <a:prstGeom prst="roundRect">
            <a:avLst/>
          </a:prstGeom>
          <a:solidFill>
            <a:sysClr val="window" lastClr="FFFFFF">
              <a:lumMod val="50000"/>
            </a:sysClr>
          </a:solidFill>
          <a:ln w="25400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/>
                <a:ea typeface="华文中宋"/>
                <a:cs typeface="+mn-cs"/>
              </a:rPr>
              <a:t>控制流</a:t>
            </a:r>
          </a:p>
        </p:txBody>
      </p:sp>
      <p:sp>
        <p:nvSpPr>
          <p:cNvPr id="75" name="圆角矩形 74"/>
          <p:cNvSpPr/>
          <p:nvPr/>
        </p:nvSpPr>
        <p:spPr>
          <a:xfrm>
            <a:off x="1601684" y="1417978"/>
            <a:ext cx="768626" cy="622852"/>
          </a:xfrm>
          <a:prstGeom prst="roundRect">
            <a:avLst/>
          </a:prstGeom>
          <a:solidFill>
            <a:sysClr val="window" lastClr="FFFFFF">
              <a:lumMod val="50000"/>
            </a:sysClr>
          </a:solidFill>
          <a:ln w="25400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/>
                <a:ea typeface="华文中宋"/>
                <a:cs typeface="+mn-cs"/>
              </a:rPr>
              <a:t>分支</a:t>
            </a:r>
          </a:p>
        </p:txBody>
      </p:sp>
      <p:sp>
        <p:nvSpPr>
          <p:cNvPr id="76" name="圆角矩形 75"/>
          <p:cNvSpPr/>
          <p:nvPr/>
        </p:nvSpPr>
        <p:spPr>
          <a:xfrm>
            <a:off x="4998031" y="2498028"/>
            <a:ext cx="758691" cy="622852"/>
          </a:xfrm>
          <a:prstGeom prst="roundRect">
            <a:avLst/>
          </a:prstGeom>
          <a:solidFill>
            <a:sysClr val="window" lastClr="FFFFFF">
              <a:lumMod val="50000"/>
            </a:sysClr>
          </a:solidFill>
          <a:ln w="25400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/>
                <a:ea typeface="华文中宋"/>
                <a:cs typeface="+mn-cs"/>
              </a:rPr>
              <a:t>数组</a:t>
            </a:r>
          </a:p>
        </p:txBody>
      </p:sp>
      <p:sp>
        <p:nvSpPr>
          <p:cNvPr id="78" name="圆角矩形 77"/>
          <p:cNvSpPr/>
          <p:nvPr/>
        </p:nvSpPr>
        <p:spPr>
          <a:xfrm>
            <a:off x="107504" y="2504652"/>
            <a:ext cx="765313" cy="622852"/>
          </a:xfrm>
          <a:prstGeom prst="roundRect">
            <a:avLst/>
          </a:prstGeom>
          <a:solidFill>
            <a:sysClr val="window" lastClr="FFFFFF">
              <a:lumMod val="50000"/>
            </a:sysClr>
          </a:solidFill>
          <a:ln w="25400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/>
                <a:ea typeface="华文中宋"/>
                <a:cs typeface="+mn-cs"/>
              </a:rPr>
              <a:t>输入</a:t>
            </a:r>
            <a:endParaRPr kumimoji="0" lang="en-US" altLang="zh-CN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/>
              <a:ea typeface="华文中宋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/>
                <a:ea typeface="华文中宋"/>
                <a:cs typeface="+mn-cs"/>
              </a:rPr>
              <a:t>输出</a:t>
            </a:r>
          </a:p>
        </p:txBody>
      </p:sp>
      <p:cxnSp>
        <p:nvCxnSpPr>
          <p:cNvPr id="80" name="直接箭头连接符 79"/>
          <p:cNvCxnSpPr>
            <a:stCxn id="133" idx="0"/>
            <a:endCxn id="78" idx="2"/>
          </p:cNvCxnSpPr>
          <p:nvPr/>
        </p:nvCxnSpPr>
        <p:spPr>
          <a:xfrm flipH="1" flipV="1">
            <a:off x="490161" y="3127504"/>
            <a:ext cx="2194790" cy="418496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cxnSp>
        <p:nvCxnSpPr>
          <p:cNvPr id="81" name="直接箭头连接符 80"/>
          <p:cNvCxnSpPr>
            <a:stCxn id="133" idx="0"/>
            <a:endCxn id="73" idx="2"/>
          </p:cNvCxnSpPr>
          <p:nvPr/>
        </p:nvCxnSpPr>
        <p:spPr>
          <a:xfrm flipH="1" flipV="1">
            <a:off x="1479101" y="3127505"/>
            <a:ext cx="1205850" cy="418495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cxnSp>
        <p:nvCxnSpPr>
          <p:cNvPr id="82" name="直接箭头连接符 81"/>
          <p:cNvCxnSpPr>
            <a:stCxn id="133" idx="0"/>
            <a:endCxn id="74" idx="2"/>
          </p:cNvCxnSpPr>
          <p:nvPr/>
        </p:nvCxnSpPr>
        <p:spPr>
          <a:xfrm flipH="1" flipV="1">
            <a:off x="2564121" y="3134131"/>
            <a:ext cx="120830" cy="411869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cxnSp>
        <p:nvCxnSpPr>
          <p:cNvPr id="83" name="直接箭头连接符 82"/>
          <p:cNvCxnSpPr>
            <a:stCxn id="74" idx="0"/>
            <a:endCxn id="75" idx="2"/>
          </p:cNvCxnSpPr>
          <p:nvPr/>
        </p:nvCxnSpPr>
        <p:spPr>
          <a:xfrm flipH="1" flipV="1">
            <a:off x="1985997" y="2040830"/>
            <a:ext cx="578124" cy="470449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sp>
        <p:nvSpPr>
          <p:cNvPr id="84" name="圆角矩形 83"/>
          <p:cNvSpPr/>
          <p:nvPr/>
        </p:nvSpPr>
        <p:spPr>
          <a:xfrm>
            <a:off x="2651919" y="1417978"/>
            <a:ext cx="768626" cy="622852"/>
          </a:xfrm>
          <a:prstGeom prst="roundRect">
            <a:avLst/>
          </a:prstGeom>
          <a:solidFill>
            <a:sysClr val="window" lastClr="FFFFFF">
              <a:lumMod val="50000"/>
            </a:sysClr>
          </a:solidFill>
          <a:ln w="25400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/>
                <a:ea typeface="华文中宋"/>
                <a:cs typeface="+mn-cs"/>
              </a:rPr>
              <a:t>循环</a:t>
            </a:r>
          </a:p>
        </p:txBody>
      </p:sp>
      <p:cxnSp>
        <p:nvCxnSpPr>
          <p:cNvPr id="85" name="直接箭头连接符 84"/>
          <p:cNvCxnSpPr>
            <a:stCxn id="74" idx="0"/>
            <a:endCxn id="84" idx="2"/>
          </p:cNvCxnSpPr>
          <p:nvPr/>
        </p:nvCxnSpPr>
        <p:spPr>
          <a:xfrm flipV="1">
            <a:off x="2564121" y="2040830"/>
            <a:ext cx="472111" cy="470449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sp>
        <p:nvSpPr>
          <p:cNvPr id="88" name="圆角矩形 87"/>
          <p:cNvSpPr/>
          <p:nvPr/>
        </p:nvSpPr>
        <p:spPr>
          <a:xfrm>
            <a:off x="5846178" y="2498028"/>
            <a:ext cx="1013792" cy="622852"/>
          </a:xfrm>
          <a:prstGeom prst="roundRect">
            <a:avLst/>
          </a:prstGeom>
          <a:solidFill>
            <a:sysClr val="window" lastClr="FFFFFF">
              <a:lumMod val="50000"/>
            </a:sysClr>
          </a:solidFill>
          <a:ln w="25400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/>
                <a:ea typeface="华文中宋"/>
                <a:cs typeface="+mn-cs"/>
              </a:rPr>
              <a:t>结构体</a:t>
            </a:r>
            <a:endParaRPr kumimoji="0" lang="en-US" altLang="zh-CN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/>
              <a:ea typeface="华文中宋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kern="0" dirty="0">
                <a:solidFill>
                  <a:prstClr val="white"/>
                </a:solidFill>
                <a:latin typeface="Gill Sans MT"/>
                <a:ea typeface="华文中宋"/>
              </a:rPr>
              <a:t>共用体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/>
              <a:ea typeface="华文中宋"/>
              <a:cs typeface="+mn-cs"/>
            </a:endParaRPr>
          </a:p>
        </p:txBody>
      </p:sp>
      <p:sp>
        <p:nvSpPr>
          <p:cNvPr id="89" name="圆角矩形 88"/>
          <p:cNvSpPr/>
          <p:nvPr/>
        </p:nvSpPr>
        <p:spPr>
          <a:xfrm>
            <a:off x="4139952" y="2504654"/>
            <a:ext cx="758691" cy="622852"/>
          </a:xfrm>
          <a:prstGeom prst="roundRect">
            <a:avLst/>
          </a:prstGeom>
          <a:solidFill>
            <a:sysClr val="window" lastClr="FFFFFF">
              <a:lumMod val="50000"/>
            </a:sysClr>
          </a:solidFill>
          <a:ln w="25400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/>
                <a:ea typeface="华文中宋"/>
                <a:cs typeface="+mn-cs"/>
              </a:rPr>
              <a:t>基本</a:t>
            </a:r>
            <a:endParaRPr kumimoji="0" lang="en-US" altLang="zh-CN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/>
              <a:ea typeface="华文中宋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/>
                <a:ea typeface="华文中宋"/>
                <a:cs typeface="+mn-cs"/>
              </a:rPr>
              <a:t>类型</a:t>
            </a:r>
          </a:p>
        </p:txBody>
      </p:sp>
      <p:sp>
        <p:nvSpPr>
          <p:cNvPr id="90" name="圆角矩形 89"/>
          <p:cNvSpPr/>
          <p:nvPr/>
        </p:nvSpPr>
        <p:spPr>
          <a:xfrm>
            <a:off x="2195736" y="4916561"/>
            <a:ext cx="768626" cy="622852"/>
          </a:xfrm>
          <a:prstGeom prst="roundRect">
            <a:avLst/>
          </a:prstGeom>
          <a:solidFill>
            <a:srgbClr val="FF0000"/>
          </a:solidFill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华文中宋"/>
                <a:cs typeface="+mn-cs"/>
              </a:rPr>
              <a:t>链表</a:t>
            </a:r>
          </a:p>
        </p:txBody>
      </p:sp>
      <p:sp>
        <p:nvSpPr>
          <p:cNvPr id="91" name="圆角矩形 90"/>
          <p:cNvSpPr/>
          <p:nvPr/>
        </p:nvSpPr>
        <p:spPr>
          <a:xfrm>
            <a:off x="1691680" y="4889958"/>
            <a:ext cx="251788" cy="622852"/>
          </a:xfrm>
          <a:prstGeom prst="roundRect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华文中宋"/>
                <a:cs typeface="+mn-cs"/>
              </a:rPr>
              <a:t>…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/>
              <a:ea typeface="华文中宋"/>
              <a:cs typeface="+mn-cs"/>
            </a:endParaRPr>
          </a:p>
        </p:txBody>
      </p:sp>
      <p:cxnSp>
        <p:nvCxnSpPr>
          <p:cNvPr id="92" name="直接箭头连接符 91"/>
          <p:cNvCxnSpPr>
            <a:stCxn id="133" idx="4"/>
            <a:endCxn id="91" idx="0"/>
          </p:cNvCxnSpPr>
          <p:nvPr/>
        </p:nvCxnSpPr>
        <p:spPr>
          <a:xfrm flipH="1">
            <a:off x="1817574" y="4480278"/>
            <a:ext cx="867377" cy="409680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cxnSp>
        <p:nvCxnSpPr>
          <p:cNvPr id="93" name="直接箭头连接符 92"/>
          <p:cNvCxnSpPr>
            <a:stCxn id="70" idx="0"/>
            <a:endCxn id="89" idx="2"/>
          </p:cNvCxnSpPr>
          <p:nvPr/>
        </p:nvCxnSpPr>
        <p:spPr>
          <a:xfrm flipH="1" flipV="1">
            <a:off x="4519298" y="3127506"/>
            <a:ext cx="283567" cy="417353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cxnSp>
        <p:nvCxnSpPr>
          <p:cNvPr id="94" name="直接箭头连接符 93"/>
          <p:cNvCxnSpPr>
            <a:stCxn id="70" idx="0"/>
            <a:endCxn id="76" idx="2"/>
          </p:cNvCxnSpPr>
          <p:nvPr/>
        </p:nvCxnSpPr>
        <p:spPr>
          <a:xfrm flipV="1">
            <a:off x="4802865" y="3120880"/>
            <a:ext cx="574512" cy="423979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cxnSp>
        <p:nvCxnSpPr>
          <p:cNvPr id="95" name="直接箭头连接符 94"/>
          <p:cNvCxnSpPr>
            <a:stCxn id="70" idx="0"/>
            <a:endCxn id="88" idx="2"/>
          </p:cNvCxnSpPr>
          <p:nvPr/>
        </p:nvCxnSpPr>
        <p:spPr>
          <a:xfrm flipV="1">
            <a:off x="4802865" y="3120880"/>
            <a:ext cx="1550209" cy="423979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sp>
        <p:nvSpPr>
          <p:cNvPr id="96" name="圆角矩形 95"/>
          <p:cNvSpPr/>
          <p:nvPr/>
        </p:nvSpPr>
        <p:spPr>
          <a:xfrm>
            <a:off x="3923928" y="1411353"/>
            <a:ext cx="768626" cy="622852"/>
          </a:xfrm>
          <a:prstGeom prst="roundRect">
            <a:avLst/>
          </a:prstGeom>
          <a:solidFill>
            <a:sysClr val="window" lastClr="FFFFFF">
              <a:lumMod val="50000"/>
            </a:sysClr>
          </a:solidFill>
          <a:ln w="25400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/>
                <a:ea typeface="华文中宋"/>
                <a:cs typeface="+mn-cs"/>
              </a:rPr>
              <a:t>一维</a:t>
            </a:r>
            <a:endParaRPr kumimoji="0" lang="en-US" altLang="zh-CN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/>
              <a:ea typeface="华文中宋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/>
                <a:ea typeface="华文中宋"/>
                <a:cs typeface="+mn-cs"/>
              </a:rPr>
              <a:t>数组</a:t>
            </a:r>
          </a:p>
        </p:txBody>
      </p:sp>
      <p:cxnSp>
        <p:nvCxnSpPr>
          <p:cNvPr id="97" name="直接箭头连接符 96"/>
          <p:cNvCxnSpPr>
            <a:stCxn id="76" idx="0"/>
            <a:endCxn id="96" idx="2"/>
          </p:cNvCxnSpPr>
          <p:nvPr/>
        </p:nvCxnSpPr>
        <p:spPr>
          <a:xfrm flipH="1" flipV="1">
            <a:off x="4308241" y="2034205"/>
            <a:ext cx="1069136" cy="463823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sp>
        <p:nvSpPr>
          <p:cNvPr id="98" name="圆角矩形 97"/>
          <p:cNvSpPr/>
          <p:nvPr/>
        </p:nvSpPr>
        <p:spPr>
          <a:xfrm>
            <a:off x="4830057" y="1411353"/>
            <a:ext cx="768626" cy="622852"/>
          </a:xfrm>
          <a:prstGeom prst="roundRect">
            <a:avLst/>
          </a:prstGeom>
          <a:solidFill>
            <a:sysClr val="window" lastClr="FFFFFF">
              <a:lumMod val="50000"/>
            </a:sysClr>
          </a:solidFill>
          <a:ln w="25400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/>
                <a:ea typeface="华文中宋"/>
                <a:cs typeface="+mn-cs"/>
              </a:rPr>
              <a:t>多维数组</a:t>
            </a:r>
          </a:p>
        </p:txBody>
      </p:sp>
      <p:cxnSp>
        <p:nvCxnSpPr>
          <p:cNvPr id="99" name="直接箭头连接符 98"/>
          <p:cNvCxnSpPr>
            <a:stCxn id="76" idx="0"/>
            <a:endCxn id="98" idx="2"/>
          </p:cNvCxnSpPr>
          <p:nvPr/>
        </p:nvCxnSpPr>
        <p:spPr>
          <a:xfrm flipH="1" flipV="1">
            <a:off x="5214370" y="2034205"/>
            <a:ext cx="163007" cy="463823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cxnSp>
        <p:nvCxnSpPr>
          <p:cNvPr id="100" name="直接箭头连接符 99"/>
          <p:cNvCxnSpPr>
            <a:stCxn id="70" idx="4"/>
            <a:endCxn id="90" idx="0"/>
          </p:cNvCxnSpPr>
          <p:nvPr/>
        </p:nvCxnSpPr>
        <p:spPr>
          <a:xfrm flipH="1">
            <a:off x="2580049" y="4479137"/>
            <a:ext cx="2222816" cy="437424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sp>
        <p:nvSpPr>
          <p:cNvPr id="101" name="圆角矩形 100"/>
          <p:cNvSpPr/>
          <p:nvPr/>
        </p:nvSpPr>
        <p:spPr>
          <a:xfrm>
            <a:off x="7020272" y="2504654"/>
            <a:ext cx="758691" cy="622852"/>
          </a:xfrm>
          <a:prstGeom prst="roundRect">
            <a:avLst/>
          </a:prstGeom>
          <a:solidFill>
            <a:sysClr val="window" lastClr="FFFFFF">
              <a:lumMod val="50000"/>
            </a:sysClr>
          </a:solidFill>
          <a:ln w="25400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kern="0" dirty="0">
                <a:solidFill>
                  <a:prstClr val="white"/>
                </a:solidFill>
                <a:latin typeface="Gill Sans MT"/>
                <a:ea typeface="华文中宋"/>
              </a:rPr>
              <a:t>枚举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/>
              <a:ea typeface="华文中宋"/>
              <a:cs typeface="+mn-cs"/>
            </a:endParaRPr>
          </a:p>
        </p:txBody>
      </p:sp>
      <p:cxnSp>
        <p:nvCxnSpPr>
          <p:cNvPr id="102" name="直接箭头连接符 101"/>
          <p:cNvCxnSpPr>
            <a:stCxn id="70" idx="4"/>
            <a:endCxn id="124" idx="0"/>
          </p:cNvCxnSpPr>
          <p:nvPr/>
        </p:nvCxnSpPr>
        <p:spPr>
          <a:xfrm flipH="1">
            <a:off x="4049822" y="4479137"/>
            <a:ext cx="753043" cy="444038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sp>
        <p:nvSpPr>
          <p:cNvPr id="105" name="圆角矩形 104"/>
          <p:cNvSpPr/>
          <p:nvPr/>
        </p:nvSpPr>
        <p:spPr>
          <a:xfrm>
            <a:off x="5199653" y="4916480"/>
            <a:ext cx="758691" cy="622852"/>
          </a:xfrm>
          <a:prstGeom prst="roundRect">
            <a:avLst/>
          </a:prstGeom>
          <a:solidFill>
            <a:srgbClr val="FFC000"/>
          </a:solidFill>
          <a:ln w="25400" cap="flat" cmpd="sng" algn="ctr">
            <a:solidFill>
              <a:srgbClr val="FFC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华文中宋"/>
                <a:cs typeface="+mn-cs"/>
              </a:rPr>
              <a:t>搜索</a:t>
            </a:r>
          </a:p>
        </p:txBody>
      </p:sp>
      <p:cxnSp>
        <p:nvCxnSpPr>
          <p:cNvPr id="106" name="直接箭头连接符 105"/>
          <p:cNvCxnSpPr>
            <a:stCxn id="103" idx="0"/>
            <a:endCxn id="101" idx="2"/>
          </p:cNvCxnSpPr>
          <p:nvPr/>
        </p:nvCxnSpPr>
        <p:spPr>
          <a:xfrm flipV="1">
            <a:off x="6735648" y="3127506"/>
            <a:ext cx="663970" cy="417353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sp>
        <p:nvSpPr>
          <p:cNvPr id="109" name="圆角矩形 108"/>
          <p:cNvSpPr/>
          <p:nvPr/>
        </p:nvSpPr>
        <p:spPr>
          <a:xfrm>
            <a:off x="5811445" y="1420901"/>
            <a:ext cx="877968" cy="622852"/>
          </a:xfrm>
          <a:prstGeom prst="roundRect">
            <a:avLst/>
          </a:prstGeom>
          <a:solidFill>
            <a:sysClr val="window" lastClr="FFFFFF">
              <a:lumMod val="50000"/>
            </a:sysClr>
          </a:solidFill>
          <a:ln w="25400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lIns="0" rIns="0" rtlCol="0" anchor="ctr"/>
          <a:lstStyle/>
          <a:p>
            <a:pPr lvl="0" algn="ctr">
              <a:defRPr/>
            </a:pPr>
            <a:r>
              <a:rPr lang="zh-CN" altLang="en-US" sz="1500" kern="0" dirty="0">
                <a:solidFill>
                  <a:prstClr val="white"/>
                </a:solidFill>
                <a:latin typeface="Gill Sans MT"/>
                <a:ea typeface="华文中宋"/>
              </a:rPr>
              <a:t>顺序查找</a:t>
            </a:r>
            <a:endParaRPr lang="en-US" altLang="zh-CN" sz="1500" kern="0" dirty="0">
              <a:solidFill>
                <a:prstClr val="white"/>
              </a:solidFill>
              <a:latin typeface="Gill Sans MT"/>
              <a:ea typeface="华文中宋"/>
            </a:endParaRPr>
          </a:p>
          <a:p>
            <a:pPr lvl="0" algn="ctr">
              <a:defRPr/>
            </a:pPr>
            <a:r>
              <a:rPr lang="zh-CN" altLang="en-US" sz="1500" kern="0" dirty="0">
                <a:solidFill>
                  <a:prstClr val="white"/>
                </a:solidFill>
                <a:latin typeface="Gill Sans MT"/>
                <a:ea typeface="华文中宋"/>
              </a:rPr>
              <a:t>二分查找</a:t>
            </a:r>
          </a:p>
        </p:txBody>
      </p:sp>
      <p:cxnSp>
        <p:nvCxnSpPr>
          <p:cNvPr id="111" name="直接箭头连接符 110"/>
          <p:cNvCxnSpPr>
            <a:stCxn id="103" idx="4"/>
            <a:endCxn id="105" idx="0"/>
          </p:cNvCxnSpPr>
          <p:nvPr/>
        </p:nvCxnSpPr>
        <p:spPr>
          <a:xfrm flipH="1">
            <a:off x="5578999" y="4479137"/>
            <a:ext cx="1156649" cy="437343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cxnSp>
        <p:nvCxnSpPr>
          <p:cNvPr id="112" name="直接箭头连接符 111"/>
          <p:cNvCxnSpPr>
            <a:stCxn id="103" idx="4"/>
            <a:endCxn id="125" idx="0"/>
          </p:cNvCxnSpPr>
          <p:nvPr/>
        </p:nvCxnSpPr>
        <p:spPr>
          <a:xfrm>
            <a:off x="6735648" y="4479137"/>
            <a:ext cx="320938" cy="444038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sp>
        <p:nvSpPr>
          <p:cNvPr id="116" name="TextBox 115"/>
          <p:cNvSpPr txBox="1"/>
          <p:nvPr/>
        </p:nvSpPr>
        <p:spPr>
          <a:xfrm>
            <a:off x="1729410" y="3780097"/>
            <a:ext cx="372218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500" b="1" dirty="0">
                <a:solidFill>
                  <a:srgbClr val="0070C0"/>
                </a:solidFill>
                <a:latin typeface="Gill Sans MT"/>
                <a:ea typeface="华文中宋"/>
              </a:rPr>
              <a:t>=</a:t>
            </a:r>
            <a:endParaRPr lang="zh-CN" altLang="en-US" sz="2500" b="1" dirty="0">
              <a:solidFill>
                <a:srgbClr val="0070C0"/>
              </a:solidFill>
              <a:latin typeface="Gill Sans MT"/>
              <a:ea typeface="华文中宋"/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3551710" y="3800056"/>
            <a:ext cx="372218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500" b="1" dirty="0">
                <a:solidFill>
                  <a:srgbClr val="0070C0"/>
                </a:solidFill>
                <a:latin typeface="Gill Sans MT"/>
                <a:ea typeface="华文中宋"/>
              </a:rPr>
              <a:t>+</a:t>
            </a:r>
            <a:endParaRPr lang="zh-CN" altLang="en-US" sz="2500" b="1" dirty="0">
              <a:solidFill>
                <a:srgbClr val="0070C0"/>
              </a:solidFill>
              <a:latin typeface="Gill Sans MT"/>
              <a:ea typeface="华文中宋"/>
            </a:endParaRPr>
          </a:p>
        </p:txBody>
      </p:sp>
      <p:sp>
        <p:nvSpPr>
          <p:cNvPr id="120" name="圆角矩形 119"/>
          <p:cNvSpPr/>
          <p:nvPr/>
        </p:nvSpPr>
        <p:spPr>
          <a:xfrm>
            <a:off x="3145563" y="2511279"/>
            <a:ext cx="815014" cy="622852"/>
          </a:xfrm>
          <a:prstGeom prst="roundRect">
            <a:avLst/>
          </a:prstGeom>
          <a:solidFill>
            <a:sysClr val="window" lastClr="FFFFFF">
              <a:lumMod val="50000"/>
            </a:sysClr>
          </a:solidFill>
          <a:ln w="25400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/>
                <a:ea typeface="华文中宋"/>
                <a:cs typeface="+mn-cs"/>
              </a:rPr>
              <a:t>函数</a:t>
            </a:r>
          </a:p>
        </p:txBody>
      </p:sp>
      <p:cxnSp>
        <p:nvCxnSpPr>
          <p:cNvPr id="121" name="直接箭头连接符 120"/>
          <p:cNvCxnSpPr>
            <a:stCxn id="133" idx="0"/>
            <a:endCxn id="120" idx="2"/>
          </p:cNvCxnSpPr>
          <p:nvPr/>
        </p:nvCxnSpPr>
        <p:spPr>
          <a:xfrm flipV="1">
            <a:off x="2684951" y="3134131"/>
            <a:ext cx="868119" cy="411869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sp>
        <p:nvSpPr>
          <p:cNvPr id="122" name="圆角矩形 121"/>
          <p:cNvSpPr/>
          <p:nvPr/>
        </p:nvSpPr>
        <p:spPr>
          <a:xfrm>
            <a:off x="755576" y="4889950"/>
            <a:ext cx="768626" cy="622852"/>
          </a:xfrm>
          <a:prstGeom prst="roundRect">
            <a:avLst/>
          </a:prstGeom>
          <a:solidFill>
            <a:srgbClr val="FFC000"/>
          </a:solidFill>
          <a:ln w="25400" cap="flat" cmpd="sng" algn="ctr">
            <a:solidFill>
              <a:srgbClr val="FFC000"/>
            </a:solidFill>
            <a:prstDash val="solid"/>
          </a:ln>
          <a:effectLst/>
        </p:spPr>
        <p:txBody>
          <a:bodyPr rtlCol="0" anchor="ctr"/>
          <a:lstStyle/>
          <a:p>
            <a:pPr algn="ctr"/>
            <a:r>
              <a:rPr lang="zh-CN" altLang="en-US" kern="0" dirty="0">
                <a:solidFill>
                  <a:prstClr val="black"/>
                </a:solidFill>
                <a:latin typeface="Gill Sans MT"/>
                <a:ea typeface="华文中宋"/>
              </a:rPr>
              <a:t>指针</a:t>
            </a:r>
            <a:endParaRPr lang="en-US" altLang="zh-CN" kern="0" dirty="0">
              <a:solidFill>
                <a:prstClr val="black"/>
              </a:solidFill>
              <a:latin typeface="Gill Sans MT"/>
              <a:ea typeface="华文中宋"/>
            </a:endParaRPr>
          </a:p>
        </p:txBody>
      </p:sp>
      <p:sp>
        <p:nvSpPr>
          <p:cNvPr id="123" name="圆角矩形 122"/>
          <p:cNvSpPr/>
          <p:nvPr/>
        </p:nvSpPr>
        <p:spPr>
          <a:xfrm>
            <a:off x="6063749" y="4916561"/>
            <a:ext cx="758691" cy="622852"/>
          </a:xfrm>
          <a:prstGeom prst="roundRect">
            <a:avLst/>
          </a:prstGeom>
          <a:solidFill>
            <a:srgbClr val="FF0000"/>
          </a:solidFill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华文中宋"/>
                <a:cs typeface="+mn-cs"/>
              </a:rPr>
              <a:t>贪心</a:t>
            </a:r>
            <a:endParaRPr kumimoji="0" lang="en-US" altLang="zh-CN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/>
              <a:ea typeface="华文中宋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华文中宋"/>
                <a:cs typeface="+mn-cs"/>
              </a:rPr>
              <a:t>动规</a:t>
            </a:r>
          </a:p>
        </p:txBody>
      </p:sp>
      <p:sp>
        <p:nvSpPr>
          <p:cNvPr id="124" name="圆角矩形 123"/>
          <p:cNvSpPr/>
          <p:nvPr/>
        </p:nvSpPr>
        <p:spPr>
          <a:xfrm>
            <a:off x="3923928" y="4923175"/>
            <a:ext cx="251788" cy="622852"/>
          </a:xfrm>
          <a:prstGeom prst="roundRect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华文中宋"/>
                <a:cs typeface="+mn-cs"/>
              </a:rPr>
              <a:t>…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/>
              <a:ea typeface="华文中宋"/>
              <a:cs typeface="+mn-cs"/>
            </a:endParaRPr>
          </a:p>
        </p:txBody>
      </p:sp>
      <p:sp>
        <p:nvSpPr>
          <p:cNvPr id="125" name="圆角矩形 124"/>
          <p:cNvSpPr/>
          <p:nvPr/>
        </p:nvSpPr>
        <p:spPr>
          <a:xfrm>
            <a:off x="6930692" y="4923175"/>
            <a:ext cx="251788" cy="622852"/>
          </a:xfrm>
          <a:prstGeom prst="roundRect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华文中宋"/>
                <a:cs typeface="+mn-cs"/>
              </a:rPr>
              <a:t>…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/>
              <a:ea typeface="华文中宋"/>
              <a:cs typeface="+mn-cs"/>
            </a:endParaRPr>
          </a:p>
        </p:txBody>
      </p:sp>
      <p:cxnSp>
        <p:nvCxnSpPr>
          <p:cNvPr id="127" name="直接箭头连接符 126"/>
          <p:cNvCxnSpPr>
            <a:stCxn id="103" idx="4"/>
            <a:endCxn id="123" idx="0"/>
          </p:cNvCxnSpPr>
          <p:nvPr/>
        </p:nvCxnSpPr>
        <p:spPr>
          <a:xfrm flipH="1">
            <a:off x="6443095" y="4479137"/>
            <a:ext cx="292553" cy="437424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sp>
        <p:nvSpPr>
          <p:cNvPr id="129" name="圆角矩形 128"/>
          <p:cNvSpPr/>
          <p:nvPr/>
        </p:nvSpPr>
        <p:spPr>
          <a:xfrm>
            <a:off x="1375000" y="6168887"/>
            <a:ext cx="1149461" cy="563212"/>
          </a:xfrm>
          <a:prstGeom prst="roundRect">
            <a:avLst/>
          </a:prstGeom>
          <a:solidFill>
            <a:srgbClr val="FFC000"/>
          </a:solidFill>
          <a:ln w="25400" cap="flat" cmpd="sng" algn="ctr">
            <a:solidFill>
              <a:srgbClr val="FFC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/>
                <a:ea typeface="华文中宋"/>
                <a:cs typeface="+mn-cs"/>
              </a:rPr>
              <a:t>后半学期的基础内容</a:t>
            </a:r>
          </a:p>
        </p:txBody>
      </p:sp>
      <p:sp>
        <p:nvSpPr>
          <p:cNvPr id="130" name="圆角矩形 129"/>
          <p:cNvSpPr/>
          <p:nvPr/>
        </p:nvSpPr>
        <p:spPr>
          <a:xfrm>
            <a:off x="2660379" y="6168887"/>
            <a:ext cx="1149461" cy="563212"/>
          </a:xfrm>
          <a:prstGeom prst="roundRect">
            <a:avLst/>
          </a:prstGeom>
          <a:solidFill>
            <a:srgbClr val="FF0000"/>
          </a:solidFill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/>
                <a:ea typeface="华文中宋"/>
                <a:cs typeface="+mn-cs"/>
              </a:rPr>
              <a:t>后半学期的选学内容</a:t>
            </a:r>
          </a:p>
        </p:txBody>
      </p:sp>
      <p:sp>
        <p:nvSpPr>
          <p:cNvPr id="131" name="圆角矩形 130"/>
          <p:cNvSpPr/>
          <p:nvPr/>
        </p:nvSpPr>
        <p:spPr>
          <a:xfrm>
            <a:off x="112813" y="6168887"/>
            <a:ext cx="1149461" cy="563212"/>
          </a:xfrm>
          <a:prstGeom prst="roundRect">
            <a:avLst/>
          </a:prstGeom>
          <a:solidFill>
            <a:sysClr val="window" lastClr="FFFFFF">
              <a:lumMod val="50000"/>
            </a:sysClr>
          </a:solidFill>
          <a:ln w="25400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/>
                <a:ea typeface="华文中宋"/>
                <a:cs typeface="+mn-cs"/>
              </a:rPr>
              <a:t>已学的内容</a:t>
            </a:r>
          </a:p>
        </p:txBody>
      </p:sp>
      <p:cxnSp>
        <p:nvCxnSpPr>
          <p:cNvPr id="132" name="直接箭头连接符 131"/>
          <p:cNvCxnSpPr>
            <a:stCxn id="133" idx="4"/>
            <a:endCxn id="122" idx="0"/>
          </p:cNvCxnSpPr>
          <p:nvPr/>
        </p:nvCxnSpPr>
        <p:spPr>
          <a:xfrm flipH="1">
            <a:off x="1139889" y="4480278"/>
            <a:ext cx="1545062" cy="409672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sp>
        <p:nvSpPr>
          <p:cNvPr id="77" name="TextBox 76"/>
          <p:cNvSpPr txBox="1"/>
          <p:nvPr/>
        </p:nvSpPr>
        <p:spPr>
          <a:xfrm>
            <a:off x="7440142" y="3789040"/>
            <a:ext cx="372218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500" b="1" dirty="0">
                <a:solidFill>
                  <a:srgbClr val="0070C0"/>
                </a:solidFill>
                <a:latin typeface="Gill Sans MT"/>
                <a:ea typeface="华文中宋"/>
              </a:rPr>
              <a:t>+</a:t>
            </a:r>
            <a:endParaRPr lang="zh-CN" altLang="en-US" sz="2500" b="1" dirty="0">
              <a:solidFill>
                <a:srgbClr val="0070C0"/>
              </a:solidFill>
              <a:latin typeface="Gill Sans MT"/>
              <a:ea typeface="华文中宋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5580112" y="3789040"/>
            <a:ext cx="372218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500" b="1" dirty="0">
                <a:solidFill>
                  <a:srgbClr val="0070C0"/>
                </a:solidFill>
                <a:latin typeface="Gill Sans MT"/>
                <a:ea typeface="华文中宋"/>
              </a:rPr>
              <a:t>+</a:t>
            </a:r>
            <a:endParaRPr lang="zh-CN" altLang="en-US" sz="2500" b="1" dirty="0">
              <a:solidFill>
                <a:srgbClr val="0070C0"/>
              </a:solidFill>
              <a:latin typeface="Gill Sans MT"/>
              <a:ea typeface="华文中宋"/>
            </a:endParaRPr>
          </a:p>
        </p:txBody>
      </p:sp>
      <p:sp>
        <p:nvSpPr>
          <p:cNvPr id="103" name="椭圆 102"/>
          <p:cNvSpPr/>
          <p:nvPr/>
        </p:nvSpPr>
        <p:spPr>
          <a:xfrm>
            <a:off x="6246433" y="3544859"/>
            <a:ext cx="978430" cy="934278"/>
          </a:xfrm>
          <a:prstGeom prst="ellipse">
            <a:avLst/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kern="0" dirty="0">
                <a:solidFill>
                  <a:prstClr val="white"/>
                </a:solidFill>
                <a:latin typeface="Gill Sans MT"/>
                <a:ea typeface="华文中宋"/>
              </a:rPr>
              <a:t>算法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/>
              <a:ea typeface="华文中宋"/>
              <a:cs typeface="+mn-cs"/>
            </a:endParaRPr>
          </a:p>
        </p:txBody>
      </p:sp>
      <p:sp>
        <p:nvSpPr>
          <p:cNvPr id="107" name="椭圆 106"/>
          <p:cNvSpPr/>
          <p:nvPr/>
        </p:nvSpPr>
        <p:spPr>
          <a:xfrm>
            <a:off x="7956376" y="3574842"/>
            <a:ext cx="978430" cy="934278"/>
          </a:xfrm>
          <a:prstGeom prst="ellipse">
            <a:avLst/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/>
                <a:ea typeface="华文中宋"/>
                <a:cs typeface="+mn-cs"/>
              </a:rPr>
              <a:t>文件</a:t>
            </a:r>
            <a:endParaRPr kumimoji="0" lang="en-US" altLang="zh-CN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/>
              <a:ea typeface="华文中宋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/>
                <a:ea typeface="华文中宋"/>
                <a:cs typeface="+mn-cs"/>
              </a:rPr>
              <a:t>工程</a:t>
            </a:r>
          </a:p>
        </p:txBody>
      </p:sp>
      <p:sp>
        <p:nvSpPr>
          <p:cNvPr id="71" name="圆角矩形 70"/>
          <p:cNvSpPr/>
          <p:nvPr/>
        </p:nvSpPr>
        <p:spPr>
          <a:xfrm>
            <a:off x="3059832" y="4917600"/>
            <a:ext cx="768626" cy="622852"/>
          </a:xfrm>
          <a:prstGeom prst="roundRect">
            <a:avLst/>
          </a:prstGeom>
          <a:solidFill>
            <a:srgbClr val="FF0000"/>
          </a:solidFill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华文中宋"/>
                <a:cs typeface="+mn-cs"/>
              </a:rPr>
              <a:t>栈</a:t>
            </a:r>
            <a:endParaRPr kumimoji="0" lang="en-US" altLang="zh-CN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/>
              <a:ea typeface="华文中宋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华文中宋"/>
                <a:cs typeface="+mn-cs"/>
              </a:rPr>
              <a:t>队列</a:t>
            </a:r>
          </a:p>
        </p:txBody>
      </p:sp>
      <p:cxnSp>
        <p:nvCxnSpPr>
          <p:cNvPr id="118" name="直接箭头连接符 117"/>
          <p:cNvCxnSpPr>
            <a:stCxn id="70" idx="4"/>
            <a:endCxn id="71" idx="0"/>
          </p:cNvCxnSpPr>
          <p:nvPr/>
        </p:nvCxnSpPr>
        <p:spPr>
          <a:xfrm flipH="1">
            <a:off x="3444145" y="4479137"/>
            <a:ext cx="1358720" cy="438463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sp>
        <p:nvSpPr>
          <p:cNvPr id="133" name="椭圆 132"/>
          <p:cNvSpPr/>
          <p:nvPr/>
        </p:nvSpPr>
        <p:spPr>
          <a:xfrm>
            <a:off x="2195736" y="3546000"/>
            <a:ext cx="978430" cy="934278"/>
          </a:xfrm>
          <a:prstGeom prst="ellipse">
            <a:avLst/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/>
                <a:ea typeface="华文中宋"/>
                <a:cs typeface="+mn-cs"/>
              </a:rPr>
              <a:t>算法</a:t>
            </a:r>
          </a:p>
        </p:txBody>
      </p:sp>
      <p:sp>
        <p:nvSpPr>
          <p:cNvPr id="134" name="圆角矩形 133"/>
          <p:cNvSpPr/>
          <p:nvPr/>
        </p:nvSpPr>
        <p:spPr>
          <a:xfrm>
            <a:off x="6805685" y="1417978"/>
            <a:ext cx="877968" cy="622852"/>
          </a:xfrm>
          <a:prstGeom prst="roundRect">
            <a:avLst/>
          </a:prstGeom>
          <a:solidFill>
            <a:sysClr val="window" lastClr="FFFFFF">
              <a:lumMod val="50000"/>
            </a:sysClr>
          </a:solidFill>
          <a:ln w="25400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lIns="0" rIns="0" rtlCol="0" anchor="ctr"/>
          <a:lstStyle/>
          <a:p>
            <a:pPr lvl="0" algn="ctr">
              <a:defRPr/>
            </a:pPr>
            <a:r>
              <a:rPr lang="zh-CN" altLang="en-US" sz="1500" kern="0" dirty="0">
                <a:solidFill>
                  <a:prstClr val="white"/>
                </a:solidFill>
                <a:latin typeface="Gill Sans MT"/>
                <a:ea typeface="华文中宋"/>
              </a:rPr>
              <a:t>冒泡排序</a:t>
            </a:r>
            <a:endParaRPr lang="en-US" altLang="zh-CN" sz="1500" kern="0" dirty="0">
              <a:solidFill>
                <a:prstClr val="white"/>
              </a:solidFill>
              <a:latin typeface="Gill Sans MT"/>
              <a:ea typeface="华文中宋"/>
            </a:endParaRPr>
          </a:p>
          <a:p>
            <a:pPr lvl="0" algn="ctr">
              <a:defRPr/>
            </a:pPr>
            <a:r>
              <a:rPr lang="zh-CN" altLang="en-US" sz="1500" kern="0" dirty="0">
                <a:solidFill>
                  <a:prstClr val="white"/>
                </a:solidFill>
                <a:latin typeface="Gill Sans MT"/>
                <a:ea typeface="华文中宋"/>
              </a:rPr>
              <a:t>选择排序</a:t>
            </a:r>
          </a:p>
        </p:txBody>
      </p:sp>
      <p:sp>
        <p:nvSpPr>
          <p:cNvPr id="136" name="圆角矩形 135"/>
          <p:cNvSpPr/>
          <p:nvPr/>
        </p:nvSpPr>
        <p:spPr>
          <a:xfrm>
            <a:off x="4355976" y="4925806"/>
            <a:ext cx="758691" cy="622852"/>
          </a:xfrm>
          <a:prstGeom prst="roundRect">
            <a:avLst/>
          </a:prstGeom>
          <a:solidFill>
            <a:srgbClr val="FFC000"/>
          </a:solidFill>
          <a:ln w="25400" cap="flat" cmpd="sng" algn="ctr">
            <a:solidFill>
              <a:srgbClr val="FFC000"/>
            </a:solidFill>
            <a:prstDash val="solid"/>
          </a:ln>
          <a:effectLst/>
        </p:spPr>
        <p:txBody>
          <a:bodyPr rtlCol="0" anchor="ctr"/>
          <a:lstStyle/>
          <a:p>
            <a:pPr algn="ctr"/>
            <a:r>
              <a:rPr lang="zh-CN" altLang="en-US" kern="0" dirty="0">
                <a:solidFill>
                  <a:prstClr val="black"/>
                </a:solidFill>
                <a:latin typeface="Gill Sans MT"/>
                <a:ea typeface="华文中宋"/>
              </a:rPr>
              <a:t>递归分治</a:t>
            </a:r>
          </a:p>
        </p:txBody>
      </p:sp>
      <p:cxnSp>
        <p:nvCxnSpPr>
          <p:cNvPr id="137" name="直接箭头连接符 136"/>
          <p:cNvCxnSpPr>
            <a:stCxn id="103" idx="4"/>
            <a:endCxn id="136" idx="0"/>
          </p:cNvCxnSpPr>
          <p:nvPr/>
        </p:nvCxnSpPr>
        <p:spPr>
          <a:xfrm flipH="1">
            <a:off x="4735322" y="4479137"/>
            <a:ext cx="2000326" cy="446669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sp>
        <p:nvSpPr>
          <p:cNvPr id="138" name="圆角矩形 137"/>
          <p:cNvSpPr/>
          <p:nvPr/>
        </p:nvSpPr>
        <p:spPr>
          <a:xfrm>
            <a:off x="7380312" y="4916480"/>
            <a:ext cx="768626" cy="622852"/>
          </a:xfrm>
          <a:prstGeom prst="roundRect">
            <a:avLst/>
          </a:prstGeom>
          <a:solidFill>
            <a:srgbClr val="FFC000"/>
          </a:solidFill>
          <a:ln w="25400" cap="flat" cmpd="sng" algn="ctr">
            <a:solidFill>
              <a:srgbClr val="FFC000"/>
            </a:solidFill>
            <a:prstDash val="solid"/>
          </a:ln>
          <a:effectLst/>
        </p:spPr>
        <p:txBody>
          <a:bodyPr rtlCol="0" anchor="ctr"/>
          <a:lstStyle/>
          <a:p>
            <a:pPr algn="ctr"/>
            <a:r>
              <a:rPr lang="zh-CN" altLang="en-US" kern="0" dirty="0">
                <a:solidFill>
                  <a:prstClr val="black"/>
                </a:solidFill>
                <a:latin typeface="Gill Sans MT"/>
                <a:ea typeface="华文中宋"/>
              </a:rPr>
              <a:t>文件</a:t>
            </a:r>
            <a:endParaRPr lang="en-US" altLang="zh-CN" kern="0" dirty="0">
              <a:solidFill>
                <a:prstClr val="black"/>
              </a:solidFill>
              <a:latin typeface="Gill Sans MT"/>
              <a:ea typeface="华文中宋"/>
            </a:endParaRPr>
          </a:p>
        </p:txBody>
      </p:sp>
      <p:sp>
        <p:nvSpPr>
          <p:cNvPr id="140" name="圆角矩形 139"/>
          <p:cNvSpPr/>
          <p:nvPr/>
        </p:nvSpPr>
        <p:spPr>
          <a:xfrm>
            <a:off x="8244408" y="4916480"/>
            <a:ext cx="768626" cy="622852"/>
          </a:xfrm>
          <a:prstGeom prst="roundRect">
            <a:avLst/>
          </a:prstGeom>
          <a:solidFill>
            <a:srgbClr val="FF0000"/>
          </a:solidFill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华文中宋"/>
                <a:cs typeface="+mn-cs"/>
              </a:rPr>
              <a:t>工程</a:t>
            </a:r>
          </a:p>
        </p:txBody>
      </p:sp>
      <p:cxnSp>
        <p:nvCxnSpPr>
          <p:cNvPr id="141" name="直接箭头连接符 140"/>
          <p:cNvCxnSpPr>
            <a:stCxn id="107" idx="4"/>
            <a:endCxn id="140" idx="0"/>
          </p:cNvCxnSpPr>
          <p:nvPr/>
        </p:nvCxnSpPr>
        <p:spPr>
          <a:xfrm>
            <a:off x="8445591" y="4509120"/>
            <a:ext cx="183130" cy="407360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sp>
        <p:nvSpPr>
          <p:cNvPr id="142" name="圆角矩形 141"/>
          <p:cNvSpPr/>
          <p:nvPr/>
        </p:nvSpPr>
        <p:spPr>
          <a:xfrm>
            <a:off x="7956376" y="2511279"/>
            <a:ext cx="758691" cy="622852"/>
          </a:xfrm>
          <a:prstGeom prst="roundRect">
            <a:avLst/>
          </a:prstGeom>
          <a:solidFill>
            <a:sysClr val="window" lastClr="FFFFFF">
              <a:lumMod val="85000"/>
            </a:sysClr>
          </a:solidFill>
          <a:ln w="25400" cap="flat" cmpd="sng" algn="ctr">
            <a:solidFill>
              <a:sysClr val="window" lastClr="FFFFFF">
                <a:lumMod val="95000"/>
              </a:sys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华文中宋"/>
                <a:cs typeface="+mn-cs"/>
              </a:rPr>
              <a:t>查找</a:t>
            </a:r>
            <a:endParaRPr kumimoji="0" lang="en-US" altLang="zh-CN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/>
              <a:ea typeface="华文中宋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华文中宋"/>
                <a:cs typeface="+mn-cs"/>
              </a:rPr>
              <a:t>排序</a:t>
            </a:r>
          </a:p>
        </p:txBody>
      </p:sp>
      <p:cxnSp>
        <p:nvCxnSpPr>
          <p:cNvPr id="143" name="直接箭头连接符 142"/>
          <p:cNvCxnSpPr>
            <a:stCxn id="103" idx="0"/>
            <a:endCxn id="142" idx="2"/>
          </p:cNvCxnSpPr>
          <p:nvPr/>
        </p:nvCxnSpPr>
        <p:spPr>
          <a:xfrm flipV="1">
            <a:off x="6735648" y="3134131"/>
            <a:ext cx="1600074" cy="410728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sp>
        <p:nvSpPr>
          <p:cNvPr id="144" name="圆角矩形 143"/>
          <p:cNvSpPr/>
          <p:nvPr/>
        </p:nvSpPr>
        <p:spPr>
          <a:xfrm>
            <a:off x="7798488" y="1420901"/>
            <a:ext cx="877968" cy="622852"/>
          </a:xfrm>
          <a:prstGeom prst="roundRect">
            <a:avLst/>
          </a:prstGeom>
          <a:solidFill>
            <a:srgbClr val="FFC000"/>
          </a:solidFill>
          <a:ln w="25400" cap="flat" cmpd="sng" algn="ctr">
            <a:solidFill>
              <a:srgbClr val="FFC000"/>
            </a:solidFill>
            <a:prstDash val="solid"/>
          </a:ln>
          <a:effectLst/>
        </p:spPr>
        <p:txBody>
          <a:bodyPr lIns="0" r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5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华文中宋"/>
                <a:cs typeface="+mn-cs"/>
              </a:rPr>
              <a:t>归并排序</a:t>
            </a:r>
            <a:endParaRPr kumimoji="0" lang="en-US" altLang="zh-CN" sz="15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/>
              <a:ea typeface="华文中宋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5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华文中宋"/>
                <a:cs typeface="+mn-cs"/>
              </a:rPr>
              <a:t>快速排序</a:t>
            </a:r>
          </a:p>
        </p:txBody>
      </p:sp>
      <p:cxnSp>
        <p:nvCxnSpPr>
          <p:cNvPr id="145" name="直接箭头连接符 144"/>
          <p:cNvCxnSpPr>
            <a:stCxn id="142" idx="0"/>
            <a:endCxn id="144" idx="2"/>
          </p:cNvCxnSpPr>
          <p:nvPr/>
        </p:nvCxnSpPr>
        <p:spPr>
          <a:xfrm flipH="1" flipV="1">
            <a:off x="8237472" y="2043753"/>
            <a:ext cx="98250" cy="467526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sp>
        <p:nvSpPr>
          <p:cNvPr id="146" name="圆角矩形 145"/>
          <p:cNvSpPr/>
          <p:nvPr/>
        </p:nvSpPr>
        <p:spPr>
          <a:xfrm>
            <a:off x="8808912" y="1417978"/>
            <a:ext cx="251788" cy="622852"/>
          </a:xfrm>
          <a:prstGeom prst="roundRect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华文中宋"/>
                <a:cs typeface="+mn-cs"/>
              </a:rPr>
              <a:t>…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/>
              <a:ea typeface="华文中宋"/>
              <a:cs typeface="+mn-cs"/>
            </a:endParaRPr>
          </a:p>
        </p:txBody>
      </p:sp>
      <p:cxnSp>
        <p:nvCxnSpPr>
          <p:cNvPr id="147" name="直接箭头连接符 146"/>
          <p:cNvCxnSpPr>
            <a:stCxn id="142" idx="0"/>
            <a:endCxn id="146" idx="2"/>
          </p:cNvCxnSpPr>
          <p:nvPr/>
        </p:nvCxnSpPr>
        <p:spPr>
          <a:xfrm flipV="1">
            <a:off x="8335722" y="2040830"/>
            <a:ext cx="599084" cy="470449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cxnSp>
        <p:nvCxnSpPr>
          <p:cNvPr id="148" name="直接箭头连接符 147"/>
          <p:cNvCxnSpPr>
            <a:stCxn id="142" idx="0"/>
            <a:endCxn id="134" idx="2"/>
          </p:cNvCxnSpPr>
          <p:nvPr/>
        </p:nvCxnSpPr>
        <p:spPr>
          <a:xfrm flipH="1" flipV="1">
            <a:off x="7244669" y="2040830"/>
            <a:ext cx="1091053" cy="470449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cxnSp>
        <p:nvCxnSpPr>
          <p:cNvPr id="149" name="直接箭头连接符 148"/>
          <p:cNvCxnSpPr>
            <a:stCxn id="142" idx="0"/>
            <a:endCxn id="109" idx="2"/>
          </p:cNvCxnSpPr>
          <p:nvPr/>
        </p:nvCxnSpPr>
        <p:spPr>
          <a:xfrm flipH="1" flipV="1">
            <a:off x="6250429" y="2043753"/>
            <a:ext cx="2085293" cy="467526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cxnSp>
        <p:nvCxnSpPr>
          <p:cNvPr id="150" name="直接箭头连接符 149"/>
          <p:cNvCxnSpPr>
            <a:stCxn id="107" idx="4"/>
            <a:endCxn id="138" idx="0"/>
          </p:cNvCxnSpPr>
          <p:nvPr/>
        </p:nvCxnSpPr>
        <p:spPr>
          <a:xfrm flipH="1">
            <a:off x="7764625" y="4509120"/>
            <a:ext cx="680966" cy="407360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4470948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数据的输入输出</a:t>
            </a:r>
            <a:r>
              <a:rPr lang="en-US" altLang="zh-CN" dirty="0"/>
              <a:t>——</a:t>
            </a:r>
            <a:r>
              <a:rPr lang="en-US" altLang="zh-CN" dirty="0" err="1"/>
              <a:t>printf</a:t>
            </a:r>
            <a:endParaRPr lang="zh-CN" altLang="en-US" dirty="0"/>
          </a:p>
        </p:txBody>
      </p:sp>
      <p:pic>
        <p:nvPicPr>
          <p:cNvPr id="348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76" y="1609156"/>
            <a:ext cx="8972537" cy="4608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18621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数据的输入输出</a:t>
            </a:r>
            <a:r>
              <a:rPr lang="en-US" altLang="zh-CN" dirty="0"/>
              <a:t>——</a:t>
            </a:r>
            <a:r>
              <a:rPr lang="en-US" altLang="zh-CN" dirty="0" err="1"/>
              <a:t>scanf</a:t>
            </a:r>
            <a:endParaRPr lang="zh-CN" altLang="en-US" dirty="0"/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59" y="1860193"/>
            <a:ext cx="8986837" cy="456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903217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字符</a:t>
            </a:r>
            <a:r>
              <a:rPr lang="en-US" altLang="zh-CN" dirty="0"/>
              <a:t>/</a:t>
            </a:r>
            <a:r>
              <a:rPr lang="zh-CN" altLang="en-US" dirty="0"/>
              <a:t>字符串输入输出函数</a:t>
            </a:r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308"/>
          <a:stretch/>
        </p:blipFill>
        <p:spPr bwMode="auto">
          <a:xfrm>
            <a:off x="819287" y="1567047"/>
            <a:ext cx="6032522" cy="1861953"/>
          </a:xfrm>
          <a:prstGeom prst="rect">
            <a:avLst/>
          </a:prstGeom>
          <a:noFill/>
          <a:ln w="158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7892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287" y="3751053"/>
            <a:ext cx="5993822" cy="2583646"/>
          </a:xfrm>
          <a:prstGeom prst="rect">
            <a:avLst/>
          </a:prstGeom>
          <a:noFill/>
          <a:ln w="158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318100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230" y="1445497"/>
            <a:ext cx="4850086" cy="28784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格式化输入背后的原理</a:t>
            </a:r>
          </a:p>
        </p:txBody>
      </p:sp>
      <p:pic>
        <p:nvPicPr>
          <p:cNvPr id="3891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2783" y="3318830"/>
            <a:ext cx="4656981" cy="28616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01979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格式化输入背后的原理</a:t>
            </a:r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2503313"/>
            <a:ext cx="8991600" cy="431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99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057" y="1743535"/>
            <a:ext cx="3837115" cy="3717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944014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关系运算</a:t>
            </a:r>
            <a:r>
              <a:rPr lang="en-US" altLang="zh-CN" dirty="0"/>
              <a:t>/</a:t>
            </a:r>
            <a:r>
              <a:rPr lang="zh-CN" altLang="en-US" dirty="0"/>
              <a:t>逻辑运算</a:t>
            </a:r>
            <a:r>
              <a:rPr lang="en-US" altLang="zh-CN" dirty="0"/>
              <a:t>/</a:t>
            </a:r>
            <a:r>
              <a:rPr lang="zh-CN" altLang="en-US" dirty="0"/>
              <a:t>条件运算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程序控制语句</a:t>
            </a:r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427" y="1988840"/>
            <a:ext cx="7974013" cy="4681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796542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关系运算与关系表达式</a:t>
            </a:r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11137"/>
            <a:ext cx="8980487" cy="4614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646294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关系运算与关系表达式</a:t>
            </a:r>
          </a:p>
        </p:txBody>
      </p:sp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106" y="1641190"/>
            <a:ext cx="8205787" cy="4681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1754958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逻辑运算符与逻辑表达式</a:t>
            </a:r>
          </a:p>
        </p:txBody>
      </p:sp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230" y="1777937"/>
            <a:ext cx="8791575" cy="433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1926347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逻辑运算符与逻辑表达式</a:t>
            </a:r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000" y="1482064"/>
            <a:ext cx="7920880" cy="465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59319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计算机与程序运行</a:t>
            </a:r>
            <a:endParaRPr lang="en-US" altLang="zh-CN" dirty="0"/>
          </a:p>
          <a:p>
            <a:r>
              <a:rPr lang="zh-CN" altLang="en-US" dirty="0"/>
              <a:t>程序设计基本概念</a:t>
            </a:r>
            <a:endParaRPr lang="en-US" altLang="zh-CN" dirty="0"/>
          </a:p>
          <a:p>
            <a:r>
              <a:rPr lang="zh-CN" altLang="en-US" dirty="0"/>
              <a:t>程序控制语句</a:t>
            </a:r>
            <a:endParaRPr lang="en-US" altLang="zh-CN" dirty="0"/>
          </a:p>
          <a:p>
            <a:r>
              <a:rPr lang="zh-CN" altLang="en-US" dirty="0"/>
              <a:t>算法</a:t>
            </a:r>
            <a:r>
              <a:rPr lang="en-US" altLang="zh-CN" dirty="0"/>
              <a:t>1——</a:t>
            </a:r>
            <a:r>
              <a:rPr lang="zh-CN" altLang="en-US" dirty="0"/>
              <a:t>枚举法</a:t>
            </a:r>
            <a:endParaRPr lang="en-US" altLang="zh-CN" dirty="0"/>
          </a:p>
          <a:p>
            <a:r>
              <a:rPr lang="zh-CN" altLang="en-US" dirty="0"/>
              <a:t>数据结构</a:t>
            </a:r>
            <a:r>
              <a:rPr lang="en-US" altLang="zh-CN" dirty="0"/>
              <a:t>1——</a:t>
            </a:r>
            <a:r>
              <a:rPr lang="zh-CN" altLang="en-US" dirty="0"/>
              <a:t>数组与自定义类型</a:t>
            </a:r>
            <a:endParaRPr lang="en-US" altLang="zh-CN" dirty="0"/>
          </a:p>
          <a:p>
            <a:r>
              <a:rPr lang="zh-CN" altLang="en-US" dirty="0"/>
              <a:t>函数与结构化程序设计</a:t>
            </a:r>
            <a:endParaRPr lang="en-US" altLang="zh-CN" dirty="0"/>
          </a:p>
          <a:p>
            <a:r>
              <a:rPr lang="zh-CN" altLang="en-US" dirty="0"/>
              <a:t>算法</a:t>
            </a:r>
            <a:r>
              <a:rPr lang="en-US" altLang="zh-CN" dirty="0"/>
              <a:t>2——</a:t>
            </a:r>
            <a:r>
              <a:rPr lang="zh-CN" altLang="en-US" dirty="0"/>
              <a:t>查找与排序</a:t>
            </a:r>
            <a:endParaRPr lang="en-US" altLang="zh-CN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基础知识回顾</a:t>
            </a:r>
          </a:p>
        </p:txBody>
      </p:sp>
    </p:spTree>
    <p:extLst>
      <p:ext uri="{BB962C8B-B14F-4D97-AF65-F5344CB8AC3E}">
        <p14:creationId xmlns:p14="http://schemas.microsoft.com/office/powerpoint/2010/main" val="177840893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逻辑运算符与逻辑表达式</a:t>
            </a:r>
          </a:p>
        </p:txBody>
      </p:sp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967" y="1421869"/>
            <a:ext cx="7538532" cy="49056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2492603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条件运算符与条件表达式</a:t>
            </a:r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235" y="1476949"/>
            <a:ext cx="7804993" cy="46008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0588556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条件运算符与条件表达式</a:t>
            </a:r>
          </a:p>
        </p:txBody>
      </p:sp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975" y="1527739"/>
            <a:ext cx="7642794" cy="49209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378956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选择语句：</a:t>
            </a:r>
            <a:endParaRPr lang="en-US" altLang="zh-CN" dirty="0"/>
          </a:p>
          <a:p>
            <a:pPr lvl="1"/>
            <a:r>
              <a:rPr lang="en-US" altLang="zh-CN" dirty="0"/>
              <a:t>if () … else …</a:t>
            </a:r>
            <a:r>
              <a:rPr lang="zh-CN" altLang="en-US" dirty="0"/>
              <a:t>：两个分支</a:t>
            </a:r>
            <a:endParaRPr lang="en-US" altLang="zh-CN" dirty="0"/>
          </a:p>
          <a:p>
            <a:pPr lvl="1"/>
            <a:r>
              <a:rPr lang="en-US" altLang="zh-CN" dirty="0"/>
              <a:t>switch ()</a:t>
            </a:r>
            <a:r>
              <a:rPr lang="zh-CN" altLang="en-US" dirty="0"/>
              <a:t>：多个分支</a:t>
            </a:r>
            <a:endParaRPr lang="en-US" altLang="zh-CN" dirty="0"/>
          </a:p>
          <a:p>
            <a:r>
              <a:rPr lang="zh-CN" altLang="en-US" dirty="0"/>
              <a:t>循环语句：</a:t>
            </a:r>
            <a:endParaRPr lang="en-US" altLang="zh-CN" dirty="0"/>
          </a:p>
          <a:p>
            <a:pPr lvl="1"/>
            <a:r>
              <a:rPr lang="en-US" altLang="zh-CN" dirty="0"/>
              <a:t>for () …</a:t>
            </a:r>
          </a:p>
          <a:p>
            <a:pPr lvl="1"/>
            <a:r>
              <a:rPr lang="en-US" altLang="zh-CN" dirty="0"/>
              <a:t>while () …</a:t>
            </a:r>
          </a:p>
          <a:p>
            <a:pPr lvl="1"/>
            <a:r>
              <a:rPr lang="en-US" altLang="zh-CN" dirty="0"/>
              <a:t>do … while ()</a:t>
            </a:r>
          </a:p>
          <a:p>
            <a:r>
              <a:rPr lang="zh-CN" altLang="en-US" dirty="0"/>
              <a:t>改变执行流程语句：</a:t>
            </a:r>
            <a:endParaRPr lang="en-US" altLang="zh-CN" dirty="0"/>
          </a:p>
          <a:p>
            <a:pPr lvl="1"/>
            <a:r>
              <a:rPr lang="zh-CN" altLang="en-US" dirty="0"/>
              <a:t>结束本次循环语句：</a:t>
            </a:r>
            <a:r>
              <a:rPr lang="en-US" altLang="zh-CN" dirty="0"/>
              <a:t>continue</a:t>
            </a:r>
          </a:p>
          <a:p>
            <a:pPr lvl="1"/>
            <a:r>
              <a:rPr lang="zh-CN" altLang="en-US" dirty="0"/>
              <a:t>终止执行</a:t>
            </a:r>
            <a:r>
              <a:rPr lang="en-US" altLang="zh-CN" dirty="0"/>
              <a:t>switch</a:t>
            </a:r>
            <a:r>
              <a:rPr lang="zh-CN" altLang="en-US" dirty="0"/>
              <a:t>或循环语句：</a:t>
            </a:r>
            <a:r>
              <a:rPr lang="en-US" altLang="zh-CN" dirty="0"/>
              <a:t>break</a:t>
            </a:r>
          </a:p>
          <a:p>
            <a:pPr lvl="1"/>
            <a:r>
              <a:rPr lang="zh-CN" altLang="en-US" strike="sngStrike" dirty="0"/>
              <a:t>转向语句：</a:t>
            </a:r>
            <a:r>
              <a:rPr lang="en-US" altLang="zh-CN" strike="sngStrike" dirty="0" err="1"/>
              <a:t>goto</a:t>
            </a:r>
            <a:r>
              <a:rPr lang="zh-CN" altLang="en-US" strike="sngStrike" dirty="0"/>
              <a:t>（慎用）</a:t>
            </a:r>
            <a:endParaRPr lang="en-US" altLang="zh-CN" strike="sngStrike" dirty="0"/>
          </a:p>
          <a:p>
            <a:pPr lvl="1"/>
            <a:r>
              <a:rPr lang="zh-CN" altLang="en-US" dirty="0"/>
              <a:t>从函数返回语句：</a:t>
            </a:r>
            <a:r>
              <a:rPr lang="en-US" altLang="zh-CN" dirty="0"/>
              <a:t>return</a:t>
            </a:r>
          </a:p>
          <a:p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程序控制语句</a:t>
            </a:r>
          </a:p>
        </p:txBody>
      </p:sp>
    </p:spTree>
    <p:extLst>
      <p:ext uri="{BB962C8B-B14F-4D97-AF65-F5344CB8AC3E}">
        <p14:creationId xmlns:p14="http://schemas.microsoft.com/office/powerpoint/2010/main" val="341422785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分支</a:t>
            </a:r>
            <a:r>
              <a:rPr lang="en-US" altLang="zh-CN" dirty="0"/>
              <a:t>——if </a:t>
            </a:r>
            <a:r>
              <a:rPr lang="zh-CN" altLang="en-US" dirty="0"/>
              <a:t>语句</a:t>
            </a:r>
          </a:p>
        </p:txBody>
      </p:sp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916832"/>
            <a:ext cx="7848872" cy="48151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0397402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分支</a:t>
            </a:r>
            <a:r>
              <a:rPr lang="en-US" altLang="zh-CN" dirty="0"/>
              <a:t>——switch</a:t>
            </a:r>
            <a:r>
              <a:rPr lang="zh-CN" altLang="en-US" dirty="0"/>
              <a:t>语句</a:t>
            </a:r>
          </a:p>
        </p:txBody>
      </p:sp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053" y="1426982"/>
            <a:ext cx="8009204" cy="46805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5941480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switch</a:t>
            </a:r>
            <a:r>
              <a:rPr lang="zh-CN" altLang="en-US" dirty="0"/>
              <a:t>语句</a:t>
            </a:r>
          </a:p>
        </p:txBody>
      </p:sp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059" y="2492896"/>
            <a:ext cx="8834437" cy="399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圆角矩形 4"/>
          <p:cNvSpPr/>
          <p:nvPr/>
        </p:nvSpPr>
        <p:spPr>
          <a:xfrm>
            <a:off x="5004048" y="116632"/>
            <a:ext cx="4032448" cy="2376264"/>
          </a:xfrm>
          <a:prstGeom prst="roundRect">
            <a:avLst>
              <a:gd name="adj" fmla="val 1849"/>
            </a:avLst>
          </a:prstGeom>
          <a:solidFill>
            <a:sysClr val="window" lastClr="FFFFFF"/>
          </a:solidFill>
          <a:ln w="12700" cap="flat" cmpd="sng" algn="ctr">
            <a:solidFill>
              <a:srgbClr val="E84C22"/>
            </a:solidFill>
            <a:prstDash val="solid"/>
            <a:miter lim="800000"/>
          </a:ln>
          <a:effectLst/>
        </p:spPr>
        <p:txBody>
          <a:bodyPr rtlCol="0" anchor="t"/>
          <a:lstStyle/>
          <a:p>
            <a:pPr marL="228600" marR="0" lvl="0" indent="-228600" algn="just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>
                <a:schemeClr val="bg1">
                  <a:lumMod val="65000"/>
                </a:schemeClr>
              </a:buClr>
              <a:buSzTx/>
              <a:buFont typeface="+mj-lt"/>
              <a:buAutoNum type="arabicPeriod"/>
              <a:tabLst/>
              <a:defRPr/>
            </a:pPr>
            <a:r>
              <a:rPr lang="en-US" altLang="zh-CN" sz="10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#include &lt;</a:t>
            </a:r>
            <a:r>
              <a:rPr lang="en-US" altLang="zh-CN" sz="1000" dirty="0" err="1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stdio.h</a:t>
            </a:r>
            <a:r>
              <a:rPr lang="en-US" altLang="zh-CN" sz="10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&gt;</a:t>
            </a:r>
          </a:p>
          <a:p>
            <a:pPr marL="228600" marR="0" lvl="0" indent="-228600" algn="just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>
                <a:schemeClr val="bg1">
                  <a:lumMod val="65000"/>
                </a:schemeClr>
              </a:buClr>
              <a:buSzTx/>
              <a:buFont typeface="+mj-lt"/>
              <a:buAutoNum type="arabicPeriod"/>
              <a:tabLst/>
              <a:defRPr/>
            </a:pPr>
            <a:r>
              <a:rPr lang="en-US" altLang="zh-CN" sz="1000" dirty="0" err="1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int</a:t>
            </a:r>
            <a:r>
              <a:rPr lang="en-US" altLang="zh-CN" sz="10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main() {</a:t>
            </a:r>
          </a:p>
          <a:p>
            <a:pPr marL="228600" marR="0" lvl="0" indent="-228600" algn="just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>
                <a:schemeClr val="bg1">
                  <a:lumMod val="65000"/>
                </a:schemeClr>
              </a:buClr>
              <a:buSzTx/>
              <a:buFont typeface="+mj-lt"/>
              <a:buAutoNum type="arabicPeriod"/>
              <a:tabLst/>
              <a:defRPr/>
            </a:pPr>
            <a:r>
              <a:rPr lang="en-US" altLang="zh-CN" sz="10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 char grade;</a:t>
            </a:r>
          </a:p>
          <a:p>
            <a:pPr marL="228600" marR="0" lvl="0" indent="-228600" algn="just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>
                <a:schemeClr val="bg1">
                  <a:lumMod val="65000"/>
                </a:schemeClr>
              </a:buClr>
              <a:buSzTx/>
              <a:buFont typeface="+mj-lt"/>
              <a:buAutoNum type="arabicPeriod"/>
              <a:tabLst/>
              <a:defRPr/>
            </a:pPr>
            <a:r>
              <a:rPr lang="en-US" altLang="zh-CN" sz="10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 </a:t>
            </a:r>
            <a:r>
              <a:rPr lang="en-US" altLang="zh-CN" sz="1000" dirty="0" err="1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scanf</a:t>
            </a:r>
            <a:r>
              <a:rPr lang="en-US" altLang="zh-CN" sz="10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("%</a:t>
            </a:r>
            <a:r>
              <a:rPr lang="en-US" altLang="zh-CN" sz="1000" dirty="0" err="1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c",&amp;grade</a:t>
            </a:r>
            <a:r>
              <a:rPr lang="en-US" altLang="zh-CN" sz="10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); </a:t>
            </a:r>
            <a:r>
              <a:rPr lang="en-US" altLang="zh-CN" sz="1000" dirty="0" err="1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printf</a:t>
            </a:r>
            <a:r>
              <a:rPr lang="en-US" altLang="zh-CN" sz="10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("Your score:");</a:t>
            </a:r>
          </a:p>
          <a:p>
            <a:pPr marL="228600" marR="0" lvl="0" indent="-228600" algn="just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>
                <a:schemeClr val="bg1">
                  <a:lumMod val="65000"/>
                </a:schemeClr>
              </a:buClr>
              <a:buSzTx/>
              <a:buFont typeface="+mj-lt"/>
              <a:buAutoNum type="arabicPeriod"/>
              <a:tabLst/>
              <a:defRPr/>
            </a:pPr>
            <a:r>
              <a:rPr lang="en-US" altLang="zh-CN" sz="10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 switch(grade) {</a:t>
            </a:r>
          </a:p>
          <a:p>
            <a:pPr marL="228600" marR="0" lvl="0" indent="-228600" algn="just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>
                <a:schemeClr val="bg1">
                  <a:lumMod val="65000"/>
                </a:schemeClr>
              </a:buClr>
              <a:buSzTx/>
              <a:buFont typeface="+mj-lt"/>
              <a:buAutoNum type="arabicPeriod"/>
              <a:tabLst/>
              <a:defRPr/>
            </a:pPr>
            <a:r>
              <a:rPr lang="en-US" altLang="zh-CN" sz="10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   case 'A': { </a:t>
            </a:r>
            <a:r>
              <a:rPr lang="en-US" altLang="zh-CN" sz="1000" dirty="0" err="1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printf</a:t>
            </a:r>
            <a:r>
              <a:rPr lang="en-US" altLang="zh-CN" sz="10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("90</a:t>
            </a:r>
            <a:r>
              <a:rPr lang="zh-CN" altLang="en-US" sz="10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～</a:t>
            </a:r>
            <a:r>
              <a:rPr lang="en-US" altLang="zh-CN" sz="10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100\n");break; }</a:t>
            </a:r>
          </a:p>
          <a:p>
            <a:pPr marL="228600" marR="0" lvl="0" indent="-228600" algn="just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>
                <a:schemeClr val="bg1">
                  <a:lumMod val="65000"/>
                </a:schemeClr>
              </a:buClr>
              <a:buSzTx/>
              <a:buFont typeface="+mj-lt"/>
              <a:buAutoNum type="arabicPeriod"/>
              <a:tabLst/>
              <a:defRPr/>
            </a:pPr>
            <a:r>
              <a:rPr lang="en-US" altLang="zh-CN" sz="10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   case 'B': </a:t>
            </a:r>
            <a:r>
              <a:rPr lang="en-US" altLang="zh-CN" sz="1000" dirty="0" err="1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printf</a:t>
            </a:r>
            <a:r>
              <a:rPr lang="en-US" altLang="zh-CN" sz="10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("80</a:t>
            </a:r>
            <a:r>
              <a:rPr lang="zh-CN" altLang="en-US" sz="10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～</a:t>
            </a:r>
            <a:r>
              <a:rPr lang="en-US" altLang="zh-CN" sz="10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89\n");</a:t>
            </a:r>
          </a:p>
          <a:p>
            <a:pPr marL="228600" marR="0" lvl="0" indent="-228600" algn="just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>
                <a:schemeClr val="bg1">
                  <a:lumMod val="65000"/>
                </a:schemeClr>
              </a:buClr>
              <a:buSzTx/>
              <a:buFont typeface="+mj-lt"/>
              <a:buAutoNum type="arabicPeriod"/>
              <a:tabLst/>
              <a:defRPr/>
            </a:pPr>
            <a:r>
              <a:rPr lang="en-US" altLang="zh-CN" sz="10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   case 'C': </a:t>
            </a:r>
            <a:r>
              <a:rPr lang="en-US" altLang="zh-CN" sz="1000" dirty="0" err="1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printf</a:t>
            </a:r>
            <a:r>
              <a:rPr lang="en-US" altLang="zh-CN" sz="10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("70</a:t>
            </a:r>
            <a:r>
              <a:rPr lang="zh-CN" altLang="en-US" sz="10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～</a:t>
            </a:r>
            <a:r>
              <a:rPr lang="en-US" altLang="zh-CN" sz="10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79\n");break;</a:t>
            </a:r>
          </a:p>
          <a:p>
            <a:pPr marL="228600" marR="0" lvl="0" indent="-228600" algn="just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>
                <a:schemeClr val="bg1">
                  <a:lumMod val="65000"/>
                </a:schemeClr>
              </a:buClr>
              <a:buSzTx/>
              <a:buFont typeface="+mj-lt"/>
              <a:buAutoNum type="arabicPeriod"/>
              <a:tabLst/>
              <a:defRPr/>
            </a:pPr>
            <a:r>
              <a:rPr lang="en-US" altLang="zh-CN" sz="10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   case 'D': case 'E': </a:t>
            </a:r>
            <a:r>
              <a:rPr lang="en-US" altLang="zh-CN" sz="1000" dirty="0" err="1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printf</a:t>
            </a:r>
            <a:r>
              <a:rPr lang="en-US" altLang="zh-CN" sz="10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("&lt;60\n");break;</a:t>
            </a:r>
          </a:p>
          <a:p>
            <a:pPr marL="228600" marR="0" lvl="0" indent="-228600" algn="just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>
                <a:schemeClr val="bg1">
                  <a:lumMod val="65000"/>
                </a:schemeClr>
              </a:buClr>
              <a:buSzTx/>
              <a:buFont typeface="+mj-lt"/>
              <a:buAutoNum type="arabicPeriod"/>
              <a:tabLst/>
              <a:defRPr/>
            </a:pPr>
            <a:r>
              <a:rPr lang="en-US" altLang="zh-CN" sz="10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   default:  </a:t>
            </a:r>
            <a:r>
              <a:rPr lang="en-US" altLang="zh-CN" sz="1000" dirty="0" err="1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printf</a:t>
            </a:r>
            <a:r>
              <a:rPr lang="en-US" altLang="zh-CN" sz="10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("enter data error!\n");</a:t>
            </a:r>
          </a:p>
          <a:p>
            <a:pPr marL="228600" marR="0" lvl="0" indent="-228600" algn="just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>
                <a:schemeClr val="bg1">
                  <a:lumMod val="65000"/>
                </a:schemeClr>
              </a:buClr>
              <a:buSzTx/>
              <a:buFont typeface="+mj-lt"/>
              <a:buAutoNum type="arabicPeriod"/>
              <a:tabLst/>
              <a:defRPr/>
            </a:pPr>
            <a:r>
              <a:rPr lang="en-US" altLang="zh-CN" sz="10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 }</a:t>
            </a:r>
          </a:p>
          <a:p>
            <a:pPr marL="228600" marR="0" lvl="0" indent="-228600" algn="just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>
                <a:schemeClr val="bg1">
                  <a:lumMod val="65000"/>
                </a:schemeClr>
              </a:buClr>
              <a:buSzTx/>
              <a:buFont typeface="+mj-lt"/>
              <a:buAutoNum type="arabicPeriod"/>
              <a:tabLst/>
              <a:defRPr/>
            </a:pPr>
            <a:r>
              <a:rPr lang="en-US" altLang="zh-CN" sz="10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158535" y="1304764"/>
            <a:ext cx="1845513" cy="8233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1300" b="1" dirty="0">
                <a:solidFill>
                  <a:srgbClr val="FF0000"/>
                </a:solidFill>
              </a:rPr>
              <a:t>思考：对于右侧代码，输入为</a:t>
            </a:r>
            <a:r>
              <a:rPr lang="en-US" altLang="zh-CN" sz="1300" b="1" dirty="0">
                <a:solidFill>
                  <a:srgbClr val="FF0000"/>
                </a:solidFill>
              </a:rPr>
              <a:t>'A', 'B', 'C', 'D', 'E'</a:t>
            </a:r>
            <a:r>
              <a:rPr lang="zh-CN" altLang="en-US" sz="1300" b="1" dirty="0">
                <a:solidFill>
                  <a:srgbClr val="FF0000"/>
                </a:solidFill>
              </a:rPr>
              <a:t>时，</a:t>
            </a:r>
            <a:r>
              <a:rPr lang="en-US" altLang="zh-CN" sz="1300" b="1" dirty="0">
                <a:solidFill>
                  <a:srgbClr val="FF0000"/>
                </a:solidFill>
              </a:rPr>
              <a:t> </a:t>
            </a:r>
            <a:r>
              <a:rPr lang="zh-CN" altLang="en-US" sz="1300" b="1" dirty="0">
                <a:solidFill>
                  <a:srgbClr val="FF0000"/>
                </a:solidFill>
              </a:rPr>
              <a:t>输出分别是什么？</a:t>
            </a:r>
            <a:endParaRPr lang="en-US" altLang="zh-CN" sz="13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482670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while/do…while/for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循环语句</a:t>
            </a:r>
          </a:p>
        </p:txBody>
      </p:sp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952" y="1484784"/>
            <a:ext cx="3100387" cy="414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279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3980" y="1973967"/>
            <a:ext cx="2702156" cy="26046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4280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4564051"/>
            <a:ext cx="1946286" cy="2321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4282" name="Picture 1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973968"/>
            <a:ext cx="2736304" cy="26046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4283" name="Picture 1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4590303"/>
            <a:ext cx="1931789" cy="22313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4284" name="Picture 1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1973967"/>
            <a:ext cx="3189467" cy="25900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4285" name="Picture 1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216" y="4639696"/>
            <a:ext cx="1944216" cy="2245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0683192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32000" y="1244907"/>
            <a:ext cx="8280000" cy="5055094"/>
          </a:xfrm>
        </p:spPr>
        <p:txBody>
          <a:bodyPr/>
          <a:lstStyle/>
          <a:p>
            <a:r>
              <a:rPr lang="zh-CN" altLang="en-US" dirty="0"/>
              <a:t>用</a:t>
            </a:r>
            <a:r>
              <a:rPr lang="en-US" altLang="zh-CN" dirty="0"/>
              <a:t>break</a:t>
            </a:r>
            <a:r>
              <a:rPr lang="zh-CN" altLang="en-US" dirty="0"/>
              <a:t>和</a:t>
            </a:r>
            <a:r>
              <a:rPr lang="en-US" altLang="zh-CN" dirty="0"/>
              <a:t>continue</a:t>
            </a:r>
            <a:r>
              <a:rPr lang="zh-CN" altLang="en-US" dirty="0"/>
              <a:t>语句改变循环流程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432000" y="432000"/>
            <a:ext cx="8230387" cy="592569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循环语句</a:t>
            </a:r>
          </a:p>
        </p:txBody>
      </p:sp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93" y="1823246"/>
            <a:ext cx="9066213" cy="4889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4142397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用</a:t>
            </a:r>
            <a:r>
              <a:rPr lang="en-US" altLang="zh-CN" dirty="0"/>
              <a:t>break</a:t>
            </a:r>
            <a:r>
              <a:rPr lang="zh-CN" altLang="en-US" dirty="0"/>
              <a:t>和</a:t>
            </a:r>
            <a:r>
              <a:rPr lang="en-US" altLang="zh-CN" dirty="0"/>
              <a:t>continue</a:t>
            </a:r>
            <a:r>
              <a:rPr lang="zh-CN" altLang="en-US" dirty="0"/>
              <a:t>语句改变循环流程</a:t>
            </a:r>
          </a:p>
          <a:p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循环控制语句</a:t>
            </a:r>
          </a:p>
        </p:txBody>
      </p:sp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955383"/>
            <a:ext cx="7846839" cy="47859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152411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计算模型与体系结构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计算机与程序运行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060848"/>
            <a:ext cx="8136904" cy="42560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3388062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8.1.4 </a:t>
            </a:r>
            <a:r>
              <a:rPr lang="zh-CN" altLang="en-US" dirty="0"/>
              <a:t>算法</a:t>
            </a:r>
            <a:r>
              <a:rPr lang="en-US" altLang="zh-CN" dirty="0"/>
              <a:t>1——</a:t>
            </a:r>
            <a:r>
              <a:rPr lang="zh-CN" altLang="en-US" dirty="0"/>
              <a:t>穷举法</a:t>
            </a:r>
          </a:p>
        </p:txBody>
      </p:sp>
      <p:sp>
        <p:nvSpPr>
          <p:cNvPr id="4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基本思想：将问题的所有可能的答案一一列举，然后根据条件判断此答案是否合适，保留合适的，丢弃不合适的</a:t>
            </a:r>
            <a:endParaRPr lang="en-US" altLang="zh-CN" dirty="0"/>
          </a:p>
          <a:p>
            <a:r>
              <a:rPr lang="zh-CN" altLang="en-US" dirty="0"/>
              <a:t>使用枚举算法解题的基本思路：</a:t>
            </a:r>
            <a:endParaRPr lang="en-US" altLang="zh-CN" dirty="0"/>
          </a:p>
          <a:p>
            <a:pPr lvl="1"/>
            <a:r>
              <a:rPr lang="zh-CN" altLang="en-US" dirty="0"/>
              <a:t>确定枚举对象、枚举范围和判定条件</a:t>
            </a:r>
            <a:endParaRPr lang="en-US" altLang="zh-CN" dirty="0"/>
          </a:p>
          <a:p>
            <a:pPr lvl="1"/>
            <a:r>
              <a:rPr lang="zh-CN" altLang="en-US" dirty="0"/>
              <a:t>逐一枚举可能的解，验证每个解是否是问题的解</a:t>
            </a:r>
            <a:endParaRPr lang="en-US" altLang="zh-CN" dirty="0"/>
          </a:p>
          <a:p>
            <a:r>
              <a:rPr lang="zh-CN" altLang="en-US" dirty="0"/>
              <a:t>枚举算法一般按照如下</a:t>
            </a:r>
            <a:r>
              <a:rPr lang="en-US" altLang="zh-CN" dirty="0"/>
              <a:t>3</a:t>
            </a:r>
            <a:r>
              <a:rPr lang="zh-CN" altLang="en-US" dirty="0"/>
              <a:t>个步骤进行</a:t>
            </a:r>
            <a:endParaRPr lang="en-US" altLang="zh-CN" dirty="0"/>
          </a:p>
          <a:p>
            <a:pPr lvl="1"/>
            <a:r>
              <a:rPr lang="zh-CN" altLang="en-US" dirty="0"/>
              <a:t>题解的可能范围，不能遗漏任何一个真正解，也要避免有重复</a:t>
            </a:r>
            <a:endParaRPr lang="en-US" altLang="zh-CN" dirty="0"/>
          </a:p>
          <a:p>
            <a:pPr lvl="1"/>
            <a:r>
              <a:rPr lang="zh-CN" altLang="en-US" dirty="0"/>
              <a:t>判断是否是真正解的方法</a:t>
            </a:r>
            <a:endParaRPr lang="en-US" altLang="zh-CN" dirty="0"/>
          </a:p>
          <a:p>
            <a:pPr lvl="1"/>
            <a:r>
              <a:rPr lang="zh-CN" altLang="en-US" dirty="0"/>
              <a:t>使可能解的范围降至最小，以便提高解决问题的效率</a:t>
            </a:r>
          </a:p>
          <a:p>
            <a:endParaRPr lang="zh-CN" altLang="en-US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0754726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32000" y="1484785"/>
            <a:ext cx="8280000" cy="4815216"/>
          </a:xfrm>
        </p:spPr>
        <p:txBody>
          <a:bodyPr/>
          <a:lstStyle/>
          <a:p>
            <a:r>
              <a:rPr lang="zh-CN" altLang="en-US" dirty="0"/>
              <a:t>用枚举法解决逻辑问题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算法</a:t>
            </a:r>
            <a:r>
              <a:rPr lang="en-US" altLang="zh-CN" dirty="0"/>
              <a:t>——</a:t>
            </a:r>
            <a:r>
              <a:rPr lang="zh-CN" altLang="en-US" dirty="0"/>
              <a:t>枚举法</a:t>
            </a:r>
          </a:p>
        </p:txBody>
      </p:sp>
      <p:sp>
        <p:nvSpPr>
          <p:cNvPr id="5" name="内容占位符 1"/>
          <p:cNvSpPr txBox="1">
            <a:spLocks/>
          </p:cNvSpPr>
          <p:nvPr/>
        </p:nvSpPr>
        <p:spPr>
          <a:xfrm>
            <a:off x="35496" y="1989360"/>
            <a:ext cx="3943350" cy="46800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-252000" algn="l" defTabSz="685800" rtl="0" eaLnBrk="1" latinLnBrk="0" hangingPunct="1">
              <a:lnSpc>
                <a:spcPct val="150000"/>
              </a:lnSpc>
              <a:spcBef>
                <a:spcPts val="750"/>
              </a:spcBef>
              <a:buFontTx/>
              <a:buBlip>
                <a:blip r:embed="rId2"/>
              </a:buBlip>
              <a:defRPr sz="2100" kern="1200">
                <a:gradFill>
                  <a:gsLst>
                    <a:gs pos="0">
                      <a:srgbClr val="CC33CC"/>
                    </a:gs>
                    <a:gs pos="75000">
                      <a:srgbClr val="101C9E"/>
                    </a:gs>
                  </a:gsLst>
                  <a:lin ang="81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514350" indent="-18000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Clr>
                <a:srgbClr val="CC33CC"/>
              </a:buClr>
              <a:buSzPct val="90000"/>
              <a:buFontTx/>
              <a:buBlip>
                <a:blip r:embed="rId2"/>
              </a:buBlip>
              <a:defRPr sz="1800" kern="12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示例</a:t>
            </a:r>
            <a:r>
              <a:rPr lang="en-US" altLang="zh-CN" dirty="0"/>
              <a:t>1</a:t>
            </a:r>
            <a:r>
              <a:rPr lang="zh-CN" altLang="en-US" dirty="0"/>
              <a:t>：谁做的好事</a:t>
            </a:r>
            <a:endParaRPr lang="en-US" altLang="zh-CN" dirty="0"/>
          </a:p>
          <a:p>
            <a:pPr indent="0">
              <a:buFontTx/>
              <a:buNone/>
            </a:pPr>
            <a:r>
              <a:rPr lang="zh-CN" alt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      人大附中有四位同学中的一位做了好事，不留名，表扬信来了之后，校长问这四位是谁做的好事。</a:t>
            </a:r>
            <a:endParaRPr lang="en-US" altLang="zh-CN" sz="1800" dirty="0">
              <a:solidFill>
                <a:schemeClr val="tx1">
                  <a:lumMod val="50000"/>
                  <a:lumOff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0" lvl="1" indent="0">
              <a:lnSpc>
                <a:spcPct val="150000"/>
              </a:lnSpc>
              <a:spcBef>
                <a:spcPts val="750"/>
              </a:spcBef>
              <a:buFontTx/>
              <a:buNone/>
            </a:pP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	A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说：不是我。</a:t>
            </a:r>
          </a:p>
          <a:p>
            <a:pPr marL="0" lvl="1" indent="0">
              <a:lnSpc>
                <a:spcPct val="150000"/>
              </a:lnSpc>
              <a:spcBef>
                <a:spcPts val="750"/>
              </a:spcBef>
              <a:buFontTx/>
              <a:buNone/>
            </a:pP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	B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说：是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。</a:t>
            </a:r>
          </a:p>
          <a:p>
            <a:pPr marL="0" lvl="1" indent="0">
              <a:lnSpc>
                <a:spcPct val="150000"/>
              </a:lnSpc>
              <a:spcBef>
                <a:spcPts val="750"/>
              </a:spcBef>
              <a:buFontTx/>
              <a:buNone/>
            </a:pP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	C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说：是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。</a:t>
            </a:r>
          </a:p>
          <a:p>
            <a:pPr marL="0" lvl="1" indent="0">
              <a:lnSpc>
                <a:spcPct val="150000"/>
              </a:lnSpc>
              <a:spcBef>
                <a:spcPts val="750"/>
              </a:spcBef>
              <a:buFontTx/>
              <a:buNone/>
            </a:pP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	D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说：他胡说。</a:t>
            </a:r>
          </a:p>
          <a:p>
            <a:pPr indent="0">
              <a:buFontTx/>
              <a:buNone/>
            </a:pPr>
            <a:r>
              <a:rPr lang="zh-CN" alt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      已知三个人说的是真话，一个人说的是假话。现在要根据这些信息，找出做了好事的人</a:t>
            </a:r>
          </a:p>
          <a:p>
            <a:endParaRPr lang="zh-CN" altLang="en-US" dirty="0"/>
          </a:p>
        </p:txBody>
      </p:sp>
      <p:pic>
        <p:nvPicPr>
          <p:cNvPr id="5529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952" y="1484784"/>
            <a:ext cx="5046532" cy="23422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5300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4744" y="4005064"/>
            <a:ext cx="4867736" cy="26642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0164530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枚举法举例</a:t>
            </a:r>
          </a:p>
        </p:txBody>
      </p:sp>
      <p:sp>
        <p:nvSpPr>
          <p:cNvPr id="7" name="内容占位符 1"/>
          <p:cNvSpPr txBox="1">
            <a:spLocks/>
          </p:cNvSpPr>
          <p:nvPr/>
        </p:nvSpPr>
        <p:spPr>
          <a:xfrm>
            <a:off x="289806" y="1593056"/>
            <a:ext cx="3799334" cy="468000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0" indent="-252000" algn="l" defTabSz="685800" rtl="0" eaLnBrk="1" latinLnBrk="0" hangingPunct="1">
              <a:lnSpc>
                <a:spcPct val="150000"/>
              </a:lnSpc>
              <a:spcBef>
                <a:spcPts val="750"/>
              </a:spcBef>
              <a:buFontTx/>
              <a:buBlip>
                <a:blip r:embed="rId2"/>
              </a:buBlip>
              <a:defRPr sz="2100" kern="1200">
                <a:gradFill>
                  <a:gsLst>
                    <a:gs pos="0">
                      <a:srgbClr val="CC33CC"/>
                    </a:gs>
                    <a:gs pos="75000">
                      <a:srgbClr val="101C9E"/>
                    </a:gs>
                  </a:gsLst>
                  <a:lin ang="81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514350" indent="-18000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Clr>
                <a:srgbClr val="CC33CC"/>
              </a:buClr>
              <a:buSzPct val="90000"/>
              <a:buFontTx/>
              <a:buBlip>
                <a:blip r:embed="rId2"/>
              </a:buBlip>
              <a:defRPr sz="1800" kern="12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示例</a:t>
            </a:r>
            <a:r>
              <a:rPr lang="en-US" altLang="zh-CN" dirty="0"/>
              <a:t>2</a:t>
            </a:r>
            <a:r>
              <a:rPr lang="zh-CN" altLang="en-US" dirty="0"/>
              <a:t>：破案</a:t>
            </a:r>
            <a:endParaRPr lang="en-US" altLang="zh-CN" dirty="0"/>
          </a:p>
          <a:p>
            <a:pPr indent="0">
              <a:buFontTx/>
              <a:buNone/>
            </a:pPr>
            <a:r>
              <a:rPr lang="zh-CN" alt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      某地刑侦大队对涉及六个嫌疑人的一桩疑案进行分析：</a:t>
            </a:r>
            <a:endParaRPr lang="en-US" altLang="zh-CN" sz="1800" dirty="0">
              <a:solidFill>
                <a:schemeClr val="tx1">
                  <a:lumMod val="50000"/>
                  <a:lumOff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285750" lvl="1" indent="-285750">
              <a:lnSpc>
                <a:spcPct val="150000"/>
              </a:lnSpc>
              <a:spcBef>
                <a:spcPts val="750"/>
              </a:spcBef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、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 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至少有一人作案；</a:t>
            </a:r>
          </a:p>
          <a:p>
            <a:pPr marL="285750" lvl="1" indent="-285750">
              <a:lnSpc>
                <a:spcPct val="150000"/>
              </a:lnSpc>
              <a:spcBef>
                <a:spcPts val="750"/>
              </a:spcBef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、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、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 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三人中至少有两人参与作案；</a:t>
            </a:r>
          </a:p>
          <a:p>
            <a:pPr marL="285750" lvl="1" indent="-285750">
              <a:lnSpc>
                <a:spcPct val="150000"/>
              </a:lnSpc>
              <a:spcBef>
                <a:spcPts val="750"/>
              </a:spcBef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、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 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不可能是同案犯；</a:t>
            </a:r>
          </a:p>
          <a:p>
            <a:pPr marL="285750" lvl="1" indent="-285750">
              <a:lnSpc>
                <a:spcPct val="150000"/>
              </a:lnSpc>
              <a:spcBef>
                <a:spcPts val="750"/>
              </a:spcBef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、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 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或同时作案，或与本案无关；</a:t>
            </a:r>
          </a:p>
          <a:p>
            <a:pPr marL="285750" lvl="1" indent="-285750">
              <a:lnSpc>
                <a:spcPct val="150000"/>
              </a:lnSpc>
              <a:spcBef>
                <a:spcPts val="750"/>
              </a:spcBef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、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 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中有且仅有一人作案；</a:t>
            </a:r>
          </a:p>
          <a:p>
            <a:pPr marL="285750" lvl="1" indent="-285750">
              <a:lnSpc>
                <a:spcPct val="150000"/>
              </a:lnSpc>
              <a:spcBef>
                <a:spcPts val="750"/>
              </a:spcBef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如果 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 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没有参与作案，则 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 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也不可能参与作案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788670" lvl="1" indent="-514350">
              <a:buFont typeface="+mj-lt"/>
              <a:buAutoNum type="arabicPeriod"/>
            </a:pP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0" lvl="1" indent="0">
              <a:lnSpc>
                <a:spcPct val="150000"/>
              </a:lnSpc>
              <a:spcBef>
                <a:spcPts val="750"/>
              </a:spcBef>
              <a:buFontTx/>
              <a:buNone/>
            </a:pP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    试编一程序，将作案人找出来</a:t>
            </a:r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0732" y="1052736"/>
            <a:ext cx="3723254" cy="2880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6322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9140" y="4077072"/>
            <a:ext cx="4817554" cy="26637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0686523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解决数值问题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枚举法举例</a:t>
            </a:r>
          </a:p>
        </p:txBody>
      </p:sp>
      <p:sp>
        <p:nvSpPr>
          <p:cNvPr id="4" name="内容占位符 1"/>
          <p:cNvSpPr txBox="1">
            <a:spLocks/>
          </p:cNvSpPr>
          <p:nvPr/>
        </p:nvSpPr>
        <p:spPr>
          <a:xfrm>
            <a:off x="179512" y="1988840"/>
            <a:ext cx="3923976" cy="4680000"/>
          </a:xfrm>
          <a:prstGeom prst="rect">
            <a:avLst/>
          </a:prstGeom>
          <a:noFill/>
          <a:ln w="158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indent="-252000" algn="l" defTabSz="685800" rtl="0" eaLnBrk="1" latinLnBrk="0" hangingPunct="1">
              <a:lnSpc>
                <a:spcPct val="150000"/>
              </a:lnSpc>
              <a:spcBef>
                <a:spcPts val="750"/>
              </a:spcBef>
              <a:buFontTx/>
              <a:buBlip>
                <a:blip r:embed="rId2"/>
              </a:buBlip>
              <a:defRPr sz="2100" kern="1200">
                <a:gradFill>
                  <a:gsLst>
                    <a:gs pos="0">
                      <a:srgbClr val="CC33CC"/>
                    </a:gs>
                    <a:gs pos="75000">
                      <a:srgbClr val="101C9E"/>
                    </a:gs>
                  </a:gsLst>
                  <a:lin ang="81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514350" indent="-18000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Clr>
                <a:srgbClr val="CC33CC"/>
              </a:buClr>
              <a:buSzPct val="90000"/>
              <a:buFontTx/>
              <a:buBlip>
                <a:blip r:embed="rId2"/>
              </a:buBlip>
              <a:defRPr sz="1800" kern="12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示例</a:t>
            </a:r>
            <a:r>
              <a:rPr lang="en-US" altLang="zh-CN" dirty="0"/>
              <a:t>3</a:t>
            </a:r>
            <a:r>
              <a:rPr lang="zh-CN" altLang="en-US" dirty="0"/>
              <a:t>：百钱买百鸡</a:t>
            </a:r>
            <a:endParaRPr lang="en-US" altLang="zh-CN" dirty="0"/>
          </a:p>
          <a:p>
            <a:pPr indent="0">
              <a:buFontTx/>
              <a:buNone/>
            </a:pP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公元前五世纪，我国古代数学家张丘建在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《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算经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》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一书中提出了“百鸡问题”：鸡翁一值钱五，鸡母一值钱三，鸡雏三值钱一。百钱买百鸡，问鸡翁、母、雏各几何？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indent="0">
              <a:buFontTx/>
              <a:buNone/>
            </a:pP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indent="0">
              <a:buFontTx/>
              <a:buNone/>
            </a:pPr>
            <a:r>
              <a:rPr lang="zh-CN" altLang="en-US" sz="1900" dirty="0"/>
              <a:t>解题的基本思路：</a:t>
            </a:r>
            <a:r>
              <a:rPr lang="zh-CN" altLang="en-US" sz="1900" dirty="0">
                <a:solidFill>
                  <a:schemeClr val="bg1">
                    <a:lumMod val="50000"/>
                  </a:schemeClr>
                </a:solidFill>
              </a:rPr>
              <a:t>用变量</a:t>
            </a:r>
            <a:r>
              <a:rPr lang="en-US" altLang="zh-CN" sz="1900" dirty="0" err="1">
                <a:solidFill>
                  <a:schemeClr val="bg1">
                    <a:lumMod val="50000"/>
                  </a:schemeClr>
                </a:solidFill>
              </a:rPr>
              <a:t>n_cocks</a:t>
            </a:r>
            <a:r>
              <a:rPr lang="zh-CN" altLang="en-US" sz="1900" dirty="0">
                <a:solidFill>
                  <a:schemeClr val="bg1">
                    <a:lumMod val="50000"/>
                  </a:schemeClr>
                </a:solidFill>
              </a:rPr>
              <a:t>，</a:t>
            </a:r>
            <a:r>
              <a:rPr lang="en-US" altLang="zh-CN" sz="1900" dirty="0" err="1">
                <a:solidFill>
                  <a:schemeClr val="bg1">
                    <a:lumMod val="50000"/>
                  </a:schemeClr>
                </a:solidFill>
              </a:rPr>
              <a:t>n_hens</a:t>
            </a:r>
            <a:r>
              <a:rPr lang="zh-CN" altLang="en-US" sz="1900" dirty="0">
                <a:solidFill>
                  <a:schemeClr val="bg1">
                    <a:lumMod val="50000"/>
                  </a:schemeClr>
                </a:solidFill>
              </a:rPr>
              <a:t>，</a:t>
            </a:r>
            <a:r>
              <a:rPr lang="en-US" altLang="zh-CN" sz="1900" dirty="0" err="1">
                <a:solidFill>
                  <a:schemeClr val="bg1">
                    <a:lumMod val="50000"/>
                  </a:schemeClr>
                </a:solidFill>
              </a:rPr>
              <a:t>n_chicks</a:t>
            </a:r>
            <a:r>
              <a:rPr lang="zh-CN" altLang="en-US" sz="1900" dirty="0">
                <a:solidFill>
                  <a:schemeClr val="bg1">
                    <a:lumMod val="50000"/>
                  </a:schemeClr>
                </a:solidFill>
              </a:rPr>
              <a:t>分别表示鸡翁、母鸡、雏鸡的数量</a:t>
            </a:r>
            <a:endParaRPr lang="en-US" altLang="zh-CN" sz="1900" dirty="0">
              <a:solidFill>
                <a:schemeClr val="bg1">
                  <a:lumMod val="50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 err="1">
                <a:solidFill>
                  <a:schemeClr val="bg1">
                    <a:lumMod val="50000"/>
                  </a:schemeClr>
                </a:solidFill>
              </a:rPr>
              <a:t>n_cocks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 + </a:t>
            </a:r>
            <a:r>
              <a:rPr lang="en-US" altLang="zh-CN" dirty="0" err="1">
                <a:solidFill>
                  <a:schemeClr val="bg1">
                    <a:lumMod val="50000"/>
                  </a:schemeClr>
                </a:solidFill>
              </a:rPr>
              <a:t>n_hens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 + </a:t>
            </a:r>
            <a:r>
              <a:rPr lang="en-US" altLang="zh-CN" dirty="0" err="1">
                <a:solidFill>
                  <a:schemeClr val="bg1">
                    <a:lumMod val="50000"/>
                  </a:schemeClr>
                </a:solidFill>
              </a:rPr>
              <a:t>n_chicks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 = 100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（百鸡）</a:t>
            </a:r>
            <a:endParaRPr lang="en-US" altLang="zh-CN" dirty="0">
              <a:solidFill>
                <a:schemeClr val="bg1">
                  <a:lumMod val="50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5 * </a:t>
            </a:r>
            <a:r>
              <a:rPr lang="en-US" altLang="zh-CN" dirty="0" err="1">
                <a:solidFill>
                  <a:schemeClr val="bg1">
                    <a:lumMod val="50000"/>
                  </a:schemeClr>
                </a:solidFill>
              </a:rPr>
              <a:t>n_cocks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 + 3 * </a:t>
            </a:r>
            <a:r>
              <a:rPr lang="en-US" altLang="zh-CN" dirty="0" err="1">
                <a:solidFill>
                  <a:schemeClr val="bg1">
                    <a:lumMod val="50000"/>
                  </a:schemeClr>
                </a:solidFill>
              </a:rPr>
              <a:t>n_hens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 + </a:t>
            </a:r>
            <a:r>
              <a:rPr lang="en-US" altLang="zh-CN" dirty="0" err="1">
                <a:solidFill>
                  <a:schemeClr val="bg1">
                    <a:lumMod val="50000"/>
                  </a:schemeClr>
                </a:solidFill>
              </a:rPr>
              <a:t>n_chicks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 / 3 = 100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（百钱）</a:t>
            </a:r>
            <a:endParaRPr lang="en-US" altLang="zh-CN" dirty="0">
              <a:solidFill>
                <a:schemeClr val="bg1">
                  <a:lumMod val="50000"/>
                </a:schemeClr>
              </a:solidFill>
              <a:ea typeface="黑体" panose="02010609060101010101" pitchFamily="49" charset="-122"/>
            </a:endParaRPr>
          </a:p>
          <a:p>
            <a:pPr indent="0">
              <a:buFontTx/>
              <a:buNone/>
            </a:pPr>
            <a:endParaRPr lang="zh-CN" altLang="en-US" dirty="0"/>
          </a:p>
        </p:txBody>
      </p:sp>
      <p:sp>
        <p:nvSpPr>
          <p:cNvPr id="5" name="内容占位符 1"/>
          <p:cNvSpPr txBox="1">
            <a:spLocks/>
          </p:cNvSpPr>
          <p:nvPr/>
        </p:nvSpPr>
        <p:spPr>
          <a:xfrm>
            <a:off x="4355976" y="1988840"/>
            <a:ext cx="4608512" cy="4680000"/>
          </a:xfrm>
          <a:prstGeom prst="rect">
            <a:avLst/>
          </a:prstGeom>
          <a:noFill/>
          <a:ln w="158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rtlCol="0">
            <a:normAutofit/>
          </a:bodyPr>
          <a:lstStyle>
            <a:defPPr>
              <a:defRPr lang="zh-CN"/>
            </a:defPPr>
            <a:lvl1pPr indent="-252000" defTabSz="685800">
              <a:lnSpc>
                <a:spcPct val="150000"/>
              </a:lnSpc>
              <a:spcBef>
                <a:spcPts val="750"/>
              </a:spcBef>
              <a:buFontTx/>
              <a:buBlip>
                <a:blip r:embed="rId2"/>
              </a:buBlip>
              <a:defRPr sz="2100">
                <a:gradFill>
                  <a:gsLst>
                    <a:gs pos="0">
                      <a:srgbClr val="CC33CC"/>
                    </a:gs>
                    <a:gs pos="75000">
                      <a:srgbClr val="101C9E"/>
                    </a:gs>
                  </a:gsLst>
                  <a:lin ang="81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514350" indent="-180000" defTabSz="685800">
              <a:lnSpc>
                <a:spcPct val="120000"/>
              </a:lnSpc>
              <a:spcBef>
                <a:spcPts val="375"/>
              </a:spcBef>
              <a:buClr>
                <a:srgbClr val="CC33CC"/>
              </a:buClr>
              <a:buSzPct val="90000"/>
              <a:buFontTx/>
              <a:buBlip>
                <a:blip r:embed="rId2"/>
              </a:buBlip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2pPr>
            <a:lvl3pPr marL="857250" indent="-17145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3pPr>
            <a:lvl4pPr marL="1200150" indent="-17145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4pPr>
            <a:lvl5pPr marL="1543050" indent="-17145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r>
              <a:rPr lang="zh-CN" altLang="en-US" dirty="0"/>
              <a:t>示例</a:t>
            </a:r>
            <a:r>
              <a:rPr lang="en-US" altLang="zh-CN" dirty="0"/>
              <a:t>4</a:t>
            </a:r>
            <a:r>
              <a:rPr lang="zh-CN" altLang="en-US" dirty="0"/>
              <a:t>：搬砖问题</a:t>
            </a:r>
            <a:endParaRPr lang="en-US" altLang="zh-CN" dirty="0"/>
          </a:p>
          <a:p>
            <a:pPr indent="0">
              <a:lnSpc>
                <a:spcPct val="140000"/>
              </a:lnSpc>
              <a:buNone/>
            </a:pP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36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块砖，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36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人搬；男搬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4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，女搬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3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，两个小孩抬一砖。要求一次全搬完，问男、女、小孩各若干？</a:t>
            </a:r>
            <a:endParaRPr lang="en-US" altLang="zh-CN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indent="0">
              <a:lnSpc>
                <a:spcPct val="140000"/>
              </a:lnSpc>
              <a:buNone/>
            </a:pPr>
            <a:endParaRPr lang="en-US" altLang="zh-CN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indent="0">
              <a:lnSpc>
                <a:spcPct val="140000"/>
              </a:lnSpc>
              <a:buNone/>
            </a:pPr>
            <a:r>
              <a:rPr lang="zh-CN" altLang="en-US" dirty="0"/>
              <a:t>解题的基本思路：</a:t>
            </a:r>
            <a:endParaRPr lang="en-US" altLang="zh-CN" dirty="0"/>
          </a:p>
          <a:p>
            <a:pPr lvl="2"/>
            <a:r>
              <a:rPr lang="en-US" altLang="zh-CN" dirty="0"/>
              <a:t>4*men+3*</a:t>
            </a:r>
            <a:r>
              <a:rPr lang="en-US" altLang="zh-CN" dirty="0" err="1"/>
              <a:t>women+children</a:t>
            </a:r>
            <a:r>
              <a:rPr lang="en-US" altLang="zh-CN" dirty="0"/>
              <a:t>/2=36</a:t>
            </a:r>
          </a:p>
          <a:p>
            <a:pPr lvl="2"/>
            <a:r>
              <a:rPr lang="en-US" altLang="zh-CN" dirty="0"/>
              <a:t>men + women + children = 36</a:t>
            </a:r>
          </a:p>
          <a:p>
            <a:pPr lvl="2"/>
            <a:r>
              <a:rPr lang="en-US" altLang="zh-CN" dirty="0"/>
              <a:t>men</a:t>
            </a:r>
            <a:r>
              <a:rPr lang="zh-CN" altLang="zh-CN" dirty="0"/>
              <a:t>取值范围：0~</a:t>
            </a:r>
            <a:r>
              <a:rPr lang="en-US" altLang="zh-CN" dirty="0"/>
              <a:t>9</a:t>
            </a:r>
          </a:p>
          <a:p>
            <a:pPr lvl="2"/>
            <a:r>
              <a:rPr lang="en-US" altLang="zh-CN" dirty="0"/>
              <a:t>women</a:t>
            </a:r>
            <a:r>
              <a:rPr lang="zh-CN" altLang="zh-CN" dirty="0"/>
              <a:t>取值范围：0~1</a:t>
            </a:r>
            <a:r>
              <a:rPr lang="en-US" altLang="zh-CN" dirty="0"/>
              <a:t>2</a:t>
            </a:r>
          </a:p>
          <a:p>
            <a:pPr lvl="2"/>
            <a:r>
              <a:rPr lang="en-US" altLang="zh-CN" dirty="0"/>
              <a:t>children</a:t>
            </a:r>
            <a:r>
              <a:rPr lang="zh-CN" altLang="zh-CN" dirty="0"/>
              <a:t>取值范围：0~36</a:t>
            </a:r>
            <a:endParaRPr lang="en-US" altLang="zh-CN" dirty="0"/>
          </a:p>
          <a:p>
            <a:pPr lvl="2"/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8558101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32000" y="1403659"/>
            <a:ext cx="8280000" cy="4896342"/>
          </a:xfrm>
        </p:spPr>
        <p:txBody>
          <a:bodyPr/>
          <a:lstStyle/>
          <a:p>
            <a:r>
              <a:rPr lang="zh-CN" altLang="en-US" dirty="0"/>
              <a:t>一维数组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200" dirty="0">
                <a:gradFill flip="none" rotWithShape="1">
                  <a:gsLst>
                    <a:gs pos="0">
                      <a:srgbClr val="CC33CC"/>
                    </a:gs>
                    <a:gs pos="75000">
                      <a:srgbClr val="000099"/>
                    </a:gs>
                  </a:gsLst>
                  <a:lin ang="8100000" scaled="1"/>
                  <a:tileRect/>
                </a:gradFill>
              </a:rPr>
              <a:t>数据结构</a:t>
            </a:r>
            <a:r>
              <a:rPr lang="en-US" altLang="zh-CN" sz="3200" dirty="0">
                <a:gradFill flip="none" rotWithShape="1">
                  <a:gsLst>
                    <a:gs pos="0">
                      <a:srgbClr val="CC33CC"/>
                    </a:gs>
                    <a:gs pos="75000">
                      <a:srgbClr val="000099"/>
                    </a:gs>
                  </a:gsLst>
                  <a:lin ang="8100000" scaled="1"/>
                  <a:tileRect/>
                </a:gradFill>
              </a:rPr>
              <a:t>——</a:t>
            </a:r>
            <a:r>
              <a:rPr lang="zh-CN" altLang="en-US" sz="3200" dirty="0">
                <a:gradFill flip="none" rotWithShape="1">
                  <a:gsLst>
                    <a:gs pos="0">
                      <a:srgbClr val="CC33CC"/>
                    </a:gs>
                    <a:gs pos="75000">
                      <a:srgbClr val="000099"/>
                    </a:gs>
                  </a:gsLst>
                  <a:lin ang="8100000" scaled="1"/>
                  <a:tileRect/>
                </a:gradFill>
              </a:rPr>
              <a:t>数组与自定义数据类型</a:t>
            </a:r>
            <a:endParaRPr lang="zh-CN" altLang="en-US" dirty="0"/>
          </a:p>
        </p:txBody>
      </p:sp>
      <p:pic>
        <p:nvPicPr>
          <p:cNvPr id="5734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879113"/>
            <a:ext cx="3623545" cy="2448273"/>
          </a:xfrm>
          <a:prstGeom prst="rect">
            <a:avLst/>
          </a:prstGeom>
          <a:noFill/>
          <a:ln w="158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734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4399394"/>
            <a:ext cx="3623545" cy="2413982"/>
          </a:xfrm>
          <a:prstGeom prst="rect">
            <a:avLst/>
          </a:prstGeom>
          <a:noFill/>
          <a:ln w="158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7348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3695" y="1899503"/>
            <a:ext cx="4872801" cy="3113673"/>
          </a:xfrm>
          <a:prstGeom prst="rect">
            <a:avLst/>
          </a:prstGeom>
          <a:noFill/>
          <a:ln w="158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7349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3694" y="5318537"/>
            <a:ext cx="4872801" cy="1459853"/>
          </a:xfrm>
          <a:prstGeom prst="rect">
            <a:avLst/>
          </a:prstGeom>
          <a:noFill/>
          <a:ln w="158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4067708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二维数组</a:t>
            </a:r>
          </a:p>
        </p:txBody>
      </p:sp>
      <p:pic>
        <p:nvPicPr>
          <p:cNvPr id="5837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3" y="3409205"/>
            <a:ext cx="4824537" cy="3404171"/>
          </a:xfrm>
          <a:prstGeom prst="rect">
            <a:avLst/>
          </a:prstGeom>
          <a:noFill/>
          <a:ln w="158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837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7" y="1268760"/>
            <a:ext cx="4061399" cy="2685672"/>
          </a:xfrm>
          <a:prstGeom prst="rect">
            <a:avLst/>
          </a:prstGeom>
          <a:noFill/>
          <a:ln w="158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4019993"/>
            <a:ext cx="4061399" cy="2793383"/>
          </a:xfrm>
          <a:prstGeom prst="rect">
            <a:avLst/>
          </a:prstGeom>
          <a:noFill/>
          <a:ln w="158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8372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3" y="2073117"/>
            <a:ext cx="4824537" cy="957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4026798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二维数组</a:t>
            </a:r>
          </a:p>
        </p:txBody>
      </p:sp>
      <p:pic>
        <p:nvPicPr>
          <p:cNvPr id="593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010" y="1331649"/>
            <a:ext cx="7841894" cy="51598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2475815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多维数组</a:t>
            </a:r>
          </a:p>
        </p:txBody>
      </p:sp>
      <p:pic>
        <p:nvPicPr>
          <p:cNvPr id="604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944" y="1813367"/>
            <a:ext cx="8613775" cy="4449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8809982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字符数组</a:t>
            </a:r>
          </a:p>
        </p:txBody>
      </p:sp>
      <p:pic>
        <p:nvPicPr>
          <p:cNvPr id="6144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9956" y="1345164"/>
            <a:ext cx="6098588" cy="22998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43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9956" y="3789040"/>
            <a:ext cx="5722412" cy="30689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47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948333"/>
            <a:ext cx="3168352" cy="18407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48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4005063"/>
            <a:ext cx="3104075" cy="27363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49" name="Picture 9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3521517"/>
            <a:ext cx="3150096" cy="3401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50" name="Picture 10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6444615"/>
            <a:ext cx="3456384" cy="3687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885668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字符串</a:t>
            </a:r>
          </a:p>
        </p:txBody>
      </p:sp>
      <p:pic>
        <p:nvPicPr>
          <p:cNvPr id="6246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5663" y="1412776"/>
            <a:ext cx="4824536" cy="2572035"/>
          </a:xfrm>
          <a:prstGeom prst="rect">
            <a:avLst/>
          </a:prstGeom>
          <a:noFill/>
          <a:ln w="158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246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6" y="4145906"/>
            <a:ext cx="5059975" cy="2641500"/>
          </a:xfrm>
          <a:prstGeom prst="rect">
            <a:avLst/>
          </a:prstGeom>
          <a:noFill/>
          <a:ln w="158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246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431" y="1680664"/>
            <a:ext cx="3672408" cy="16412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246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318" y="3180607"/>
            <a:ext cx="3461419" cy="19305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2472" name="Picture 8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18" y="5272300"/>
            <a:ext cx="3964617" cy="1345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41601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计算机系统的构成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计算机与程序运行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9165" y="1916832"/>
            <a:ext cx="3851920" cy="20686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3" y="4156865"/>
            <a:ext cx="4347533" cy="2444183"/>
          </a:xfrm>
          <a:prstGeom prst="rect">
            <a:avLst/>
          </a:prstGeom>
          <a:noFill/>
          <a:ln w="158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4147917"/>
            <a:ext cx="4133473" cy="2453132"/>
          </a:xfrm>
          <a:prstGeom prst="rect">
            <a:avLst/>
          </a:prstGeom>
          <a:noFill/>
          <a:ln w="158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07503" y="624500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硬件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148243" y="623171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软件</a:t>
            </a:r>
          </a:p>
        </p:txBody>
      </p:sp>
    </p:spTree>
    <p:extLst>
      <p:ext uri="{BB962C8B-B14F-4D97-AF65-F5344CB8AC3E}">
        <p14:creationId xmlns:p14="http://schemas.microsoft.com/office/powerpoint/2010/main" val="209041277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字符串处理函数</a:t>
            </a:r>
          </a:p>
        </p:txBody>
      </p:sp>
      <p:pic>
        <p:nvPicPr>
          <p:cNvPr id="634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000" y="1607479"/>
            <a:ext cx="7631832" cy="4637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4918044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字符串处理函数</a:t>
            </a:r>
          </a:p>
        </p:txBody>
      </p:sp>
      <p:pic>
        <p:nvPicPr>
          <p:cNvPr id="6451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916832"/>
            <a:ext cx="4253929" cy="2302227"/>
          </a:xfrm>
          <a:prstGeom prst="rect">
            <a:avLst/>
          </a:prstGeom>
          <a:noFill/>
          <a:ln w="158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451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1324455"/>
            <a:ext cx="4464250" cy="2536593"/>
          </a:xfrm>
          <a:prstGeom prst="rect">
            <a:avLst/>
          </a:prstGeom>
          <a:noFill/>
          <a:ln w="158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4516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4411206"/>
            <a:ext cx="4253930" cy="2333644"/>
          </a:xfrm>
          <a:prstGeom prst="rect">
            <a:avLst/>
          </a:prstGeom>
          <a:noFill/>
          <a:ln w="158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4518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4005064"/>
            <a:ext cx="4464250" cy="2738730"/>
          </a:xfrm>
          <a:prstGeom prst="rect">
            <a:avLst/>
          </a:prstGeom>
          <a:noFill/>
          <a:ln w="158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7059095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字符串处理函数</a:t>
            </a:r>
          </a:p>
        </p:txBody>
      </p:sp>
      <p:pic>
        <p:nvPicPr>
          <p:cNvPr id="6553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930926"/>
            <a:ext cx="4320480" cy="25755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5540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5764" y="3861456"/>
            <a:ext cx="4288904" cy="22342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5542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98" y="1738823"/>
            <a:ext cx="4464495" cy="9597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5544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322" y="2999342"/>
            <a:ext cx="4287246" cy="30963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7348610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枚举类型</a:t>
            </a:r>
            <a:r>
              <a:rPr lang="en-US" altLang="zh-CN" dirty="0"/>
              <a:t>*</a:t>
            </a:r>
            <a:endParaRPr lang="zh-CN" altLang="en-US" dirty="0"/>
          </a:p>
        </p:txBody>
      </p:sp>
      <p:pic>
        <p:nvPicPr>
          <p:cNvPr id="665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53" y="1668987"/>
            <a:ext cx="7920880" cy="4757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1699534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结构体</a:t>
            </a:r>
          </a:p>
        </p:txBody>
      </p:sp>
      <p:pic>
        <p:nvPicPr>
          <p:cNvPr id="6758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2911" y="1067700"/>
            <a:ext cx="4782338" cy="2361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758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2911" y="3696592"/>
            <a:ext cx="4860225" cy="28363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7588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000" y="1547674"/>
            <a:ext cx="3816424" cy="24219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7589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176" y="4064700"/>
            <a:ext cx="4828059" cy="26788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4780603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结构体</a:t>
            </a:r>
          </a:p>
        </p:txBody>
      </p:sp>
      <p:pic>
        <p:nvPicPr>
          <p:cNvPr id="6861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4" y="1412776"/>
            <a:ext cx="4978333" cy="28919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861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2060849"/>
            <a:ext cx="3881765" cy="22322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861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4376761"/>
            <a:ext cx="3881765" cy="23646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8614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0297" y="4575726"/>
            <a:ext cx="4092103" cy="20936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6804249" y="5589240"/>
            <a:ext cx="2448271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rgbClr val="FE1F34"/>
                </a:solidFill>
              </a:rPr>
              <a:t>共用体所占的内存空间大小等于其所占空间最大的成员域的大小</a:t>
            </a:r>
          </a:p>
        </p:txBody>
      </p:sp>
    </p:spTree>
    <p:extLst>
      <p:ext uri="{BB962C8B-B14F-4D97-AF65-F5344CB8AC3E}">
        <p14:creationId xmlns:p14="http://schemas.microsoft.com/office/powerpoint/2010/main" val="151469146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typedef</a:t>
            </a:r>
            <a:endParaRPr lang="zh-CN" altLang="en-US" dirty="0"/>
          </a:p>
        </p:txBody>
      </p:sp>
      <p:pic>
        <p:nvPicPr>
          <p:cNvPr id="696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046" y="1587123"/>
            <a:ext cx="7792293" cy="4707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4210646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枚举</a:t>
            </a:r>
            <a:r>
              <a:rPr lang="en-US" altLang="zh-CN" dirty="0"/>
              <a:t>/</a:t>
            </a:r>
            <a:r>
              <a:rPr lang="zh-CN" altLang="en-US" dirty="0"/>
              <a:t>结构体</a:t>
            </a:r>
            <a:r>
              <a:rPr lang="en-US" altLang="zh-CN" dirty="0"/>
              <a:t>/</a:t>
            </a:r>
            <a:r>
              <a:rPr lang="zh-CN" altLang="en-US" dirty="0"/>
              <a:t>共用体综合应用实例</a:t>
            </a:r>
          </a:p>
        </p:txBody>
      </p:sp>
      <p:pic>
        <p:nvPicPr>
          <p:cNvPr id="7065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9464" y="1354318"/>
            <a:ext cx="2061535" cy="19924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066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6561" y="3362461"/>
            <a:ext cx="4320480" cy="941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066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1423" y="4365104"/>
            <a:ext cx="5021648" cy="2376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内容占位符 1"/>
          <p:cNvSpPr txBox="1">
            <a:spLocks/>
          </p:cNvSpPr>
          <p:nvPr/>
        </p:nvSpPr>
        <p:spPr>
          <a:xfrm>
            <a:off x="20929" y="1449179"/>
            <a:ext cx="4176464" cy="47684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-252000" algn="l" defTabSz="685800" rtl="0" eaLnBrk="1" latinLnBrk="0" hangingPunct="1">
              <a:lnSpc>
                <a:spcPct val="150000"/>
              </a:lnSpc>
              <a:spcBef>
                <a:spcPts val="750"/>
              </a:spcBef>
              <a:buFontTx/>
              <a:buBlip>
                <a:blip r:embed="rId5"/>
              </a:buBlip>
              <a:defRPr sz="2100" kern="1200">
                <a:gradFill>
                  <a:gsLst>
                    <a:gs pos="0">
                      <a:srgbClr val="CC33CC"/>
                    </a:gs>
                    <a:gs pos="75000">
                      <a:srgbClr val="101C9E"/>
                    </a:gs>
                  </a:gsLst>
                  <a:lin ang="81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514350" indent="-18000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Clr>
                <a:srgbClr val="CC33CC"/>
              </a:buClr>
              <a:buSzPct val="90000"/>
              <a:buFontTx/>
              <a:buBlip>
                <a:blip r:embed="rId5"/>
              </a:buBlip>
              <a:defRPr sz="1800" kern="12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定义</a:t>
            </a:r>
            <a:r>
              <a:rPr lang="en-US" altLang="zh-CN" dirty="0"/>
              <a:t>Student</a:t>
            </a:r>
            <a:r>
              <a:rPr lang="zh-CN" altLang="en-US" dirty="0"/>
              <a:t>数据结构</a:t>
            </a:r>
            <a:endParaRPr lang="en-US" altLang="zh-CN" dirty="0"/>
          </a:p>
          <a:p>
            <a:pPr lvl="1"/>
            <a:r>
              <a:rPr lang="zh-CN" altLang="en-US" sz="1300" dirty="0"/>
              <a:t>学号：</a:t>
            </a:r>
            <a:r>
              <a:rPr lang="en-US" altLang="zh-CN" sz="1300" dirty="0"/>
              <a:t>int </a:t>
            </a:r>
            <a:r>
              <a:rPr lang="en-US" altLang="zh-CN" sz="1300" dirty="0" err="1"/>
              <a:t>sno</a:t>
            </a:r>
            <a:endParaRPr lang="en-US" altLang="zh-CN" sz="1300" dirty="0"/>
          </a:p>
          <a:p>
            <a:pPr lvl="1"/>
            <a:r>
              <a:rPr lang="zh-CN" altLang="en-US" sz="1300" dirty="0"/>
              <a:t>姓名：</a:t>
            </a:r>
            <a:r>
              <a:rPr lang="en-US" altLang="zh-CN" sz="1300" dirty="0"/>
              <a:t>char name[20]</a:t>
            </a:r>
          </a:p>
          <a:p>
            <a:pPr lvl="1"/>
            <a:r>
              <a:rPr lang="zh-CN" altLang="en-US" sz="1300" dirty="0"/>
              <a:t>年龄：</a:t>
            </a:r>
            <a:r>
              <a:rPr lang="en-US" altLang="zh-CN" sz="1300" dirty="0"/>
              <a:t>int age</a:t>
            </a:r>
          </a:p>
          <a:p>
            <a:pPr lvl="1"/>
            <a:r>
              <a:rPr lang="zh-CN" altLang="en-US" sz="1300" dirty="0"/>
              <a:t>性别：</a:t>
            </a:r>
            <a:r>
              <a:rPr lang="en-US" altLang="zh-CN" sz="1300" dirty="0"/>
              <a:t>char sex</a:t>
            </a:r>
            <a:r>
              <a:rPr lang="zh-CN" altLang="en-US" sz="1300" dirty="0"/>
              <a:t>（</a:t>
            </a:r>
            <a:r>
              <a:rPr lang="en-US" altLang="zh-CN" sz="1300" dirty="0"/>
              <a:t>'M': </a:t>
            </a:r>
            <a:r>
              <a:rPr lang="zh-CN" altLang="en-US" sz="1300" dirty="0"/>
              <a:t>男性，</a:t>
            </a:r>
            <a:r>
              <a:rPr lang="en-US" altLang="zh-CN" sz="1300" dirty="0"/>
              <a:t> 'F': </a:t>
            </a:r>
            <a:r>
              <a:rPr lang="zh-CN" altLang="en-US" sz="1300" dirty="0"/>
              <a:t>女性）</a:t>
            </a:r>
            <a:endParaRPr lang="en-US" altLang="zh-CN" sz="1300" dirty="0"/>
          </a:p>
          <a:p>
            <a:pPr lvl="1"/>
            <a:r>
              <a:rPr lang="zh-CN" altLang="en-US" sz="1300" dirty="0"/>
              <a:t>班级：</a:t>
            </a:r>
            <a:r>
              <a:rPr lang="en-US" altLang="zh-CN" sz="1300" dirty="0"/>
              <a:t>char class</a:t>
            </a:r>
            <a:r>
              <a:rPr lang="zh-CN" altLang="en-US" sz="1300" dirty="0"/>
              <a:t>（</a:t>
            </a:r>
            <a:r>
              <a:rPr lang="en-US" altLang="zh-CN" sz="1300" dirty="0"/>
              <a:t>'T': </a:t>
            </a:r>
            <a:r>
              <a:rPr lang="zh-CN" altLang="en-US" sz="1300" dirty="0"/>
              <a:t>图灵班，</a:t>
            </a:r>
            <a:r>
              <a:rPr lang="en-US" altLang="zh-CN" sz="1300" dirty="0"/>
              <a:t> 'D': </a:t>
            </a:r>
            <a:r>
              <a:rPr lang="zh-CN" altLang="en-US" sz="1300" dirty="0"/>
              <a:t>金科班）</a:t>
            </a:r>
            <a:endParaRPr lang="en-US" altLang="zh-CN" sz="1300" dirty="0"/>
          </a:p>
          <a:p>
            <a:pPr lvl="1"/>
            <a:r>
              <a:rPr lang="zh-CN" altLang="en-US" sz="1300" dirty="0"/>
              <a:t>民族：</a:t>
            </a:r>
            <a:r>
              <a:rPr lang="en-US" altLang="zh-CN" sz="1300" dirty="0" err="1"/>
              <a:t>enum</a:t>
            </a:r>
            <a:r>
              <a:rPr lang="en-US" altLang="zh-CN" sz="1300" dirty="0"/>
              <a:t> Nation { </a:t>
            </a:r>
            <a:r>
              <a:rPr lang="en-US" altLang="zh-CN" sz="1300" dirty="0" err="1"/>
              <a:t>bai</a:t>
            </a:r>
            <a:r>
              <a:rPr lang="en-US" altLang="zh-CN" sz="1300" dirty="0"/>
              <a:t>, </a:t>
            </a:r>
            <a:r>
              <a:rPr lang="en-US" altLang="zh-CN" sz="1300" dirty="0" err="1"/>
              <a:t>chaoxian</a:t>
            </a:r>
            <a:r>
              <a:rPr lang="en-US" altLang="zh-CN" sz="1300" dirty="0"/>
              <a:t>, han, </a:t>
            </a:r>
            <a:r>
              <a:rPr lang="en-US" altLang="zh-CN" sz="1300" dirty="0" err="1"/>
              <a:t>tujia</a:t>
            </a:r>
            <a:r>
              <a:rPr lang="en-US" altLang="zh-CN" sz="1300" dirty="0"/>
              <a:t>, yao, … } nation</a:t>
            </a:r>
          </a:p>
          <a:p>
            <a:pPr lvl="1"/>
            <a:r>
              <a:rPr lang="zh-CN" altLang="en-US" sz="1300" dirty="0"/>
              <a:t>生日：</a:t>
            </a:r>
            <a:r>
              <a:rPr lang="en-US" altLang="zh-CN" sz="1300" dirty="0" err="1"/>
              <a:t>struct</a:t>
            </a:r>
            <a:r>
              <a:rPr lang="en-US" altLang="zh-CN" sz="1300" dirty="0"/>
              <a:t> Date { int year; int month; int day; } birthday</a:t>
            </a:r>
          </a:p>
          <a:p>
            <a:pPr lvl="1"/>
            <a:r>
              <a:rPr lang="zh-CN" altLang="en-US" sz="1300" dirty="0"/>
              <a:t>类别：</a:t>
            </a:r>
            <a:r>
              <a:rPr lang="en-US" altLang="zh-CN" sz="1300" dirty="0"/>
              <a:t>char category</a:t>
            </a:r>
            <a:r>
              <a:rPr lang="zh-CN" altLang="en-US" sz="1300" dirty="0"/>
              <a:t>（</a:t>
            </a:r>
            <a:r>
              <a:rPr lang="en-US" altLang="zh-CN" sz="1300" dirty="0"/>
              <a:t>'N': </a:t>
            </a:r>
            <a:r>
              <a:rPr lang="zh-CN" altLang="en-US" sz="1300" dirty="0"/>
              <a:t>统考生；</a:t>
            </a:r>
            <a:r>
              <a:rPr lang="en-US" altLang="zh-CN" sz="1300" dirty="0"/>
              <a:t>'B': </a:t>
            </a:r>
            <a:r>
              <a:rPr lang="zh-CN" altLang="en-US" sz="1300" dirty="0"/>
              <a:t>保送生）</a:t>
            </a:r>
            <a:endParaRPr lang="en-US" altLang="zh-CN" sz="1300" dirty="0"/>
          </a:p>
          <a:p>
            <a:pPr lvl="1"/>
            <a:r>
              <a:rPr lang="zh-CN" altLang="en-US" sz="1300" dirty="0"/>
              <a:t>其他：</a:t>
            </a:r>
            <a:r>
              <a:rPr lang="en-US" altLang="zh-CN" sz="1300" dirty="0"/>
              <a:t>union Extra { float score; char subject; } extra</a:t>
            </a:r>
          </a:p>
          <a:p>
            <a:pPr lvl="2"/>
            <a:r>
              <a:rPr lang="en-US" altLang="zh-CN" sz="1000" dirty="0"/>
              <a:t>score: </a:t>
            </a:r>
            <a:r>
              <a:rPr lang="zh-CN" altLang="en-US" sz="1000" dirty="0"/>
              <a:t>高考成绩</a:t>
            </a:r>
            <a:endParaRPr lang="en-US" altLang="zh-CN" sz="1000" dirty="0"/>
          </a:p>
          <a:p>
            <a:pPr lvl="2"/>
            <a:r>
              <a:rPr lang="en-US" altLang="zh-CN" sz="1000" dirty="0"/>
              <a:t>subject: </a:t>
            </a:r>
            <a:r>
              <a:rPr lang="zh-CN" altLang="en-US" sz="1000" dirty="0"/>
              <a:t>获奖的竞赛学科（</a:t>
            </a:r>
            <a:r>
              <a:rPr lang="en-US" altLang="zh-CN" sz="1000" dirty="0"/>
              <a:t>'M': </a:t>
            </a:r>
            <a:r>
              <a:rPr lang="zh-CN" altLang="en-US" sz="1000" dirty="0"/>
              <a:t>数学，</a:t>
            </a:r>
            <a:r>
              <a:rPr lang="en-US" altLang="zh-CN" sz="1000" dirty="0"/>
              <a:t> 'P': </a:t>
            </a:r>
            <a:r>
              <a:rPr lang="zh-CN" altLang="en-US" sz="1000" dirty="0"/>
              <a:t>物理，</a:t>
            </a:r>
            <a:r>
              <a:rPr lang="en-US" altLang="zh-CN" sz="1000" dirty="0"/>
              <a:t>'I': </a:t>
            </a:r>
            <a:r>
              <a:rPr lang="zh-CN" altLang="en-US" sz="1000" dirty="0"/>
              <a:t>信息学，</a:t>
            </a:r>
            <a:r>
              <a:rPr lang="en-US" altLang="zh-CN" sz="1000" dirty="0"/>
              <a:t>'C': </a:t>
            </a:r>
            <a:r>
              <a:rPr lang="zh-CN" altLang="en-US" sz="1000" dirty="0"/>
              <a:t>化学，</a:t>
            </a:r>
            <a:r>
              <a:rPr lang="en-US" altLang="zh-CN" sz="1000" dirty="0"/>
              <a:t>'B': </a:t>
            </a:r>
            <a:r>
              <a:rPr lang="zh-CN" altLang="en-US" sz="1000" dirty="0"/>
              <a:t>生物）</a:t>
            </a:r>
          </a:p>
        </p:txBody>
      </p:sp>
    </p:spTree>
    <p:extLst>
      <p:ext uri="{BB962C8B-B14F-4D97-AF65-F5344CB8AC3E}">
        <p14:creationId xmlns:p14="http://schemas.microsoft.com/office/powerpoint/2010/main" val="181059565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617" y="1228677"/>
            <a:ext cx="8256766" cy="48245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950A0CA7-914D-48C9-AD92-BFBC0E862971}"/>
              </a:ext>
            </a:extLst>
          </p:cNvPr>
          <p:cNvSpPr/>
          <p:nvPr/>
        </p:nvSpPr>
        <p:spPr>
          <a:xfrm>
            <a:off x="643211" y="446049"/>
            <a:ext cx="35830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枚举</a:t>
            </a:r>
            <a:r>
              <a:rPr lang="en-US" altLang="zh-CN" dirty="0"/>
              <a:t>/</a:t>
            </a:r>
            <a:r>
              <a:rPr lang="zh-CN" altLang="en-US" dirty="0"/>
              <a:t>结构体</a:t>
            </a:r>
            <a:r>
              <a:rPr lang="en-US" altLang="zh-CN" dirty="0"/>
              <a:t>/</a:t>
            </a:r>
            <a:r>
              <a:rPr lang="zh-CN" altLang="en-US" dirty="0"/>
              <a:t>共用体综合应用实例</a:t>
            </a:r>
          </a:p>
        </p:txBody>
      </p:sp>
    </p:spTree>
    <p:extLst>
      <p:ext uri="{BB962C8B-B14F-4D97-AF65-F5344CB8AC3E}">
        <p14:creationId xmlns:p14="http://schemas.microsoft.com/office/powerpoint/2010/main" val="98920462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函数</a:t>
            </a:r>
          </a:p>
        </p:txBody>
      </p:sp>
      <p:sp>
        <p:nvSpPr>
          <p:cNvPr id="4" name="内容占位符 1"/>
          <p:cNvSpPr>
            <a:spLocks noGrp="1"/>
          </p:cNvSpPr>
          <p:nvPr>
            <p:ph idx="1"/>
          </p:nvPr>
        </p:nvSpPr>
        <p:spPr>
          <a:xfrm>
            <a:off x="431999" y="1535837"/>
            <a:ext cx="8623865" cy="4997165"/>
          </a:xfrm>
        </p:spPr>
        <p:txBody>
          <a:bodyPr>
            <a:normAutofit fontScale="92500"/>
          </a:bodyPr>
          <a:lstStyle/>
          <a:p>
            <a:r>
              <a:rPr lang="zh-CN" altLang="en-US" dirty="0"/>
              <a:t>函数定义</a:t>
            </a:r>
            <a:endParaRPr lang="en-US" altLang="zh-CN" dirty="0"/>
          </a:p>
          <a:p>
            <a:pPr lvl="1"/>
            <a:r>
              <a:rPr lang="zh-CN" altLang="en-US" dirty="0"/>
              <a:t>C语言要求，在程序中用到的所有函数，必须“</a:t>
            </a:r>
            <a:r>
              <a:rPr lang="zh-CN" altLang="en-US" b="1" dirty="0">
                <a:solidFill>
                  <a:srgbClr val="FF0000"/>
                </a:solidFill>
              </a:rPr>
              <a:t>先定义，后使用</a:t>
            </a:r>
            <a:r>
              <a:rPr lang="zh-CN" altLang="en-US" dirty="0"/>
              <a:t>”</a:t>
            </a:r>
            <a:endParaRPr lang="en-US" altLang="zh-CN" dirty="0"/>
          </a:p>
          <a:p>
            <a:pPr lvl="1"/>
            <a:r>
              <a:rPr lang="zh-CN" altLang="en-US" dirty="0"/>
              <a:t>指定函数</a:t>
            </a:r>
            <a:r>
              <a:rPr lang="zh-CN" altLang="en-US" b="1" dirty="0">
                <a:solidFill>
                  <a:srgbClr val="0070C0"/>
                </a:solidFill>
              </a:rPr>
              <a:t>名字</a:t>
            </a:r>
            <a:r>
              <a:rPr lang="zh-CN" altLang="en-US" dirty="0"/>
              <a:t>、函数</a:t>
            </a:r>
            <a:r>
              <a:rPr lang="zh-CN" altLang="en-US" b="1" dirty="0">
                <a:solidFill>
                  <a:srgbClr val="0070C0"/>
                </a:solidFill>
              </a:rPr>
              <a:t>返回值类型</a:t>
            </a:r>
            <a:r>
              <a:rPr lang="zh-CN" altLang="en-US" dirty="0"/>
              <a:t>、函数</a:t>
            </a:r>
            <a:r>
              <a:rPr lang="zh-CN" altLang="en-US" b="1" dirty="0">
                <a:solidFill>
                  <a:srgbClr val="0070C0"/>
                </a:solidFill>
              </a:rPr>
              <a:t>参数名字与类型</a:t>
            </a:r>
            <a:r>
              <a:rPr lang="zh-CN" altLang="en-US" dirty="0"/>
              <a:t>、函数</a:t>
            </a:r>
            <a:r>
              <a:rPr lang="zh-CN" altLang="en-US" b="1" dirty="0">
                <a:solidFill>
                  <a:srgbClr val="0070C0"/>
                </a:solidFill>
              </a:rPr>
              <a:t>功能代码</a:t>
            </a:r>
            <a:r>
              <a:rPr lang="zh-CN" altLang="en-US" dirty="0"/>
              <a:t>，将这些信息通知编译系统</a:t>
            </a:r>
            <a:endParaRPr lang="en-US" altLang="zh-CN" dirty="0"/>
          </a:p>
          <a:p>
            <a:r>
              <a:rPr lang="zh-CN" altLang="en-US" dirty="0"/>
              <a:t>函数声明（函数原型）</a:t>
            </a:r>
            <a:endParaRPr lang="en-US" altLang="zh-CN" dirty="0"/>
          </a:p>
          <a:p>
            <a:pPr lvl="1"/>
            <a:r>
              <a:rPr lang="zh-CN" altLang="en-US" dirty="0"/>
              <a:t>函数声明是为了编译器可以先对函数进行概要浏览</a:t>
            </a:r>
            <a:endParaRPr lang="en-US" altLang="zh-CN" dirty="0"/>
          </a:p>
          <a:p>
            <a:pPr lvl="1"/>
            <a:r>
              <a:rPr lang="zh-CN" altLang="en-US" dirty="0"/>
              <a:t>把函数</a:t>
            </a:r>
            <a:r>
              <a:rPr lang="zh-CN" altLang="en-US" b="1" dirty="0">
                <a:solidFill>
                  <a:srgbClr val="0070C0"/>
                </a:solidFill>
              </a:rPr>
              <a:t>名字</a:t>
            </a:r>
            <a:r>
              <a:rPr lang="zh-CN" altLang="en-US" dirty="0"/>
              <a:t>，函数</a:t>
            </a:r>
            <a:r>
              <a:rPr lang="zh-CN" altLang="en-US" b="1" dirty="0">
                <a:solidFill>
                  <a:srgbClr val="0070C0"/>
                </a:solidFill>
              </a:rPr>
              <a:t>返回值类型、</a:t>
            </a:r>
            <a:r>
              <a:rPr lang="zh-CN" altLang="en-US" dirty="0"/>
              <a:t>函数</a:t>
            </a:r>
            <a:r>
              <a:rPr lang="zh-CN" altLang="en-US" b="1" dirty="0">
                <a:solidFill>
                  <a:srgbClr val="0070C0"/>
                </a:solidFill>
              </a:rPr>
              <a:t>参数的类型个数和顺序</a:t>
            </a:r>
            <a:r>
              <a:rPr lang="zh-CN" altLang="en-US" dirty="0"/>
              <a:t>通知编译系统，以便在调用该函数时进行对照检查，函数声明</a:t>
            </a:r>
            <a:r>
              <a:rPr lang="zh-CN" altLang="en-US" b="1" u="sng" dirty="0"/>
              <a:t>不包括函数功能代码</a:t>
            </a:r>
            <a:endParaRPr lang="en-US" altLang="zh-CN" dirty="0"/>
          </a:p>
          <a:p>
            <a:pPr lvl="1"/>
            <a:r>
              <a:rPr lang="zh-CN" altLang="en-US" dirty="0"/>
              <a:t>函数声明的作用是告诉编译器与该函数有关的信息，让编译器知道函数的存在及存在的形式，即使函数暂时没有定义，编译器也知道如何使用它</a:t>
            </a:r>
            <a:endParaRPr lang="en-US" altLang="zh-CN" dirty="0"/>
          </a:p>
          <a:p>
            <a:r>
              <a:rPr lang="zh-CN" altLang="en-US" dirty="0"/>
              <a:t>函数调用</a:t>
            </a:r>
            <a:endParaRPr lang="en-US" altLang="zh-CN" dirty="0"/>
          </a:p>
          <a:p>
            <a:pPr lvl="1"/>
            <a:r>
              <a:rPr lang="zh-CN" altLang="en-US" dirty="0"/>
              <a:t>将函数调用作为一个</a:t>
            </a:r>
            <a:r>
              <a:rPr lang="zh-CN" altLang="en-US" b="1" dirty="0">
                <a:solidFill>
                  <a:srgbClr val="0070C0"/>
                </a:solidFill>
              </a:rPr>
              <a:t>语句</a:t>
            </a:r>
            <a:r>
              <a:rPr lang="zh-CN" altLang="en-US" dirty="0"/>
              <a:t>或者</a:t>
            </a:r>
            <a:r>
              <a:rPr lang="zh-CN" altLang="en-US" b="1" dirty="0">
                <a:solidFill>
                  <a:srgbClr val="0070C0"/>
                </a:solidFill>
              </a:rPr>
              <a:t>表达式</a:t>
            </a:r>
            <a:r>
              <a:rPr lang="zh-CN" altLang="en-US" dirty="0"/>
              <a:t>的一部分</a:t>
            </a:r>
            <a:endParaRPr lang="en-US" altLang="zh-CN" dirty="0"/>
          </a:p>
          <a:p>
            <a:pPr lvl="1"/>
            <a:r>
              <a:rPr lang="zh-CN" altLang="en-US" dirty="0"/>
              <a:t>知识要点：参数和返回值的传递</a:t>
            </a:r>
            <a:endParaRPr lang="en-US" altLang="zh-CN" dirty="0"/>
          </a:p>
          <a:p>
            <a:pPr lvl="1"/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170017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信息在计算机中的表示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2695" y="1773618"/>
            <a:ext cx="2271713" cy="192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8790" y="3985700"/>
            <a:ext cx="2533650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5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248" y="1897468"/>
            <a:ext cx="3733800" cy="1233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6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248" y="3985701"/>
            <a:ext cx="5274880" cy="1429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/>
        </p:nvSpPr>
        <p:spPr>
          <a:xfrm>
            <a:off x="323528" y="1773618"/>
            <a:ext cx="5400600" cy="3796258"/>
          </a:xfrm>
          <a:prstGeom prst="rect">
            <a:avLst/>
          </a:prstGeom>
          <a:noFill/>
          <a:ln w="158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5998790" y="1773618"/>
            <a:ext cx="2677666" cy="3796258"/>
          </a:xfrm>
          <a:prstGeom prst="rect">
            <a:avLst/>
          </a:prstGeom>
          <a:noFill/>
          <a:ln w="158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188554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函数的定义</a:t>
            </a:r>
          </a:p>
        </p:txBody>
      </p:sp>
      <p:sp>
        <p:nvSpPr>
          <p:cNvPr id="4" name="矩形 3"/>
          <p:cNvSpPr/>
          <p:nvPr/>
        </p:nvSpPr>
        <p:spPr>
          <a:xfrm>
            <a:off x="154732" y="1898374"/>
            <a:ext cx="2319129" cy="1327442"/>
          </a:xfrm>
          <a:prstGeom prst="rect">
            <a:avLst/>
          </a:prstGeom>
          <a:solidFill>
            <a:srgbClr val="E84C22"/>
          </a:solidFill>
          <a:ln w="12700" cap="flat" cmpd="sng" algn="ctr">
            <a:solidFill>
              <a:srgbClr val="E84C22">
                <a:shade val="50000"/>
              </a:srgbClr>
            </a:solidFill>
            <a:prstDash val="solid"/>
            <a:miter lim="800000"/>
          </a:ln>
          <a:effectLst/>
        </p:spPr>
        <p:txBody>
          <a:bodyPr lIns="18000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/>
                <a:ea typeface="等线"/>
                <a:cs typeface="+mn-cs"/>
              </a:rPr>
              <a:t>类型名  函数名</a:t>
            </a:r>
            <a:r>
              <a:rPr kumimoji="0" lang="en-US" altLang="zh-CN" sz="18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/>
                <a:ea typeface="等线"/>
                <a:cs typeface="+mn-cs"/>
              </a:rPr>
              <a:t>()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/>
                <a:ea typeface="等线"/>
                <a:cs typeface="+mn-cs"/>
              </a:rPr>
              <a:t>{</a:t>
            </a:r>
          </a:p>
          <a:p>
            <a:pPr marL="0" marR="0" lvl="0" indent="0" defTabSz="62547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/>
                <a:ea typeface="等线"/>
                <a:cs typeface="+mn-cs"/>
              </a:rPr>
              <a:t>	</a:t>
            </a:r>
            <a:r>
              <a: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/>
                <a:ea typeface="等线"/>
                <a:cs typeface="+mn-cs"/>
              </a:rPr>
              <a:t>函数体</a:t>
            </a:r>
            <a:endParaRPr kumimoji="0" lang="en-US" altLang="zh-CN" sz="180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/>
              <a:ea typeface="等线"/>
              <a:cs typeface="+mn-cs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/>
                <a:ea typeface="等线"/>
                <a:cs typeface="+mn-cs"/>
              </a:rPr>
              <a:t>}</a:t>
            </a:r>
            <a:endParaRPr kumimoji="0" lang="zh-CN" altLang="en-US" sz="180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/>
              <a:ea typeface="等线"/>
              <a:cs typeface="+mn-cs"/>
            </a:endParaRPr>
          </a:p>
        </p:txBody>
      </p:sp>
      <p:sp>
        <p:nvSpPr>
          <p:cNvPr id="5" name="MH_Desc_1"/>
          <p:cNvSpPr/>
          <p:nvPr>
            <p:custDataLst>
              <p:tags r:id="rId1"/>
            </p:custDataLst>
          </p:nvPr>
        </p:nvSpPr>
        <p:spPr>
          <a:xfrm>
            <a:off x="154732" y="3315392"/>
            <a:ext cx="5237075" cy="3134717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0 w 2520280"/>
              <a:gd name="connsiteY7" fmla="*/ 0 h 1872208"/>
              <a:gd name="connsiteX0" fmla="*/ 0 w 2520280"/>
              <a:gd name="connsiteY0" fmla="*/ 1872208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0 h 1872208"/>
              <a:gd name="connsiteX5" fmla="*/ 2520280 w 2520280"/>
              <a:gd name="connsiteY5" fmla="*/ 0 h 1872208"/>
              <a:gd name="connsiteX6" fmla="*/ 0 w 2520280"/>
              <a:gd name="connsiteY6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2520280 w 2520280"/>
              <a:gd name="connsiteY4" fmla="*/ 0 h 1872208"/>
              <a:gd name="connsiteX5" fmla="*/ 0 w 2520280"/>
              <a:gd name="connsiteY5" fmla="*/ 0 h 1872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2520280" y="0"/>
                </a:lnTo>
                <a:lnTo>
                  <a:pt x="0" y="0"/>
                </a:lnTo>
                <a:close/>
              </a:path>
            </a:pathLst>
          </a:custGeom>
          <a:noFill/>
          <a:ln w="25400" cap="sq" cmpd="sng" algn="ctr">
            <a:solidFill>
              <a:srgbClr val="E84C22"/>
            </a:solidFill>
            <a:prstDash val="solid"/>
            <a:bevel/>
          </a:ln>
          <a:effectLst/>
        </p:spPr>
        <p:txBody>
          <a:bodyPr lIns="72000" tIns="72000" rIns="72000" bIns="72000" anchor="t">
            <a:noAutofit/>
          </a:bodyPr>
          <a:lstStyle/>
          <a:p>
            <a:pPr marL="0" marR="0" lvl="0" indent="0" algn="just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/>
                <a:cs typeface="+mn-cs"/>
              </a:rPr>
              <a:t>函数名后面括号内的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/>
                <a:cs typeface="+mn-cs"/>
              </a:rPr>
              <a:t>void</a:t>
            </a: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/>
                <a:cs typeface="+mn-cs"/>
              </a:rPr>
              <a:t>表示“空”，即函数没有参数。</a:t>
            </a:r>
            <a:endParaRPr kumimoji="0" lang="en-US" altLang="zh-CN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/>
              <a:cs typeface="+mn-cs"/>
            </a:endParaRPr>
          </a:p>
          <a:p>
            <a:pPr marL="0" marR="0" lvl="0" indent="0" algn="just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/>
              <a:cs typeface="+mn-cs"/>
            </a:endParaRPr>
          </a:p>
          <a:p>
            <a:pPr marL="0" marR="0" lvl="0" indent="0" algn="just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/>
                <a:cs typeface="+mn-cs"/>
              </a:rPr>
              <a:t>函数体包括</a:t>
            </a:r>
            <a:r>
              <a: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/>
                <a:cs typeface="+mn-cs"/>
              </a:rPr>
              <a:t>声明部分</a:t>
            </a: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/>
                <a:cs typeface="+mn-cs"/>
              </a:rPr>
              <a:t>和</a:t>
            </a:r>
            <a:r>
              <a: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/>
                <a:cs typeface="+mn-cs"/>
              </a:rPr>
              <a:t>语句部分</a:t>
            </a: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/>
                <a:cs typeface="+mn-cs"/>
              </a:rPr>
              <a:t>。</a:t>
            </a:r>
            <a:endParaRPr kumimoji="0" lang="en-US" altLang="zh-CN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/>
              <a:cs typeface="+mn-cs"/>
            </a:endParaRPr>
          </a:p>
          <a:p>
            <a:pPr marL="0" marR="0" lvl="0" indent="0" algn="just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/>
              <a:cs typeface="+mn-cs"/>
            </a:endParaRPr>
          </a:p>
          <a:p>
            <a:pPr marL="0" marR="0" lvl="0" indent="0" algn="just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/>
                <a:cs typeface="+mn-cs"/>
              </a:rPr>
              <a:t>在定义函数时要用“类型标识符”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/>
                <a:cs typeface="+mn-cs"/>
              </a:rPr>
              <a:t>(</a:t>
            </a: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/>
                <a:cs typeface="+mn-cs"/>
              </a:rPr>
              <a:t>即类型名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/>
                <a:cs typeface="+mn-cs"/>
              </a:rPr>
              <a:t>)</a:t>
            </a: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/>
                <a:cs typeface="+mn-cs"/>
              </a:rPr>
              <a:t>指定函数值的类型，即指定函数带回来的值的类型。</a:t>
            </a:r>
          </a:p>
        </p:txBody>
      </p:sp>
      <p:sp>
        <p:nvSpPr>
          <p:cNvPr id="6" name="文本框 2"/>
          <p:cNvSpPr txBox="1"/>
          <p:nvPr/>
        </p:nvSpPr>
        <p:spPr>
          <a:xfrm>
            <a:off x="107504" y="1464730"/>
            <a:ext cx="19795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>
                <a:solidFill>
                  <a:prstClr val="black"/>
                </a:solidFill>
                <a:latin typeface="等线"/>
                <a:ea typeface="等线"/>
              </a:rPr>
              <a:t>定义无参函数</a:t>
            </a:r>
          </a:p>
        </p:txBody>
      </p:sp>
      <p:cxnSp>
        <p:nvCxnSpPr>
          <p:cNvPr id="7" name="直接连接符 6"/>
          <p:cNvCxnSpPr/>
          <p:nvPr/>
        </p:nvCxnSpPr>
        <p:spPr>
          <a:xfrm>
            <a:off x="154733" y="1775989"/>
            <a:ext cx="5237074" cy="0"/>
          </a:xfrm>
          <a:prstGeom prst="line">
            <a:avLst/>
          </a:prstGeom>
          <a:noFill/>
          <a:ln w="6350" cap="flat" cmpd="sng" algn="ctr">
            <a:solidFill>
              <a:srgbClr val="E84C22"/>
            </a:solidFill>
            <a:prstDash val="solid"/>
            <a:miter lim="800000"/>
            <a:tailEnd type="none"/>
          </a:ln>
          <a:effectLst/>
        </p:spPr>
      </p:cxnSp>
      <p:sp>
        <p:nvSpPr>
          <p:cNvPr id="8" name="矩形 7"/>
          <p:cNvSpPr/>
          <p:nvPr/>
        </p:nvSpPr>
        <p:spPr>
          <a:xfrm>
            <a:off x="3062130" y="1898374"/>
            <a:ext cx="2319129" cy="1327442"/>
          </a:xfrm>
          <a:prstGeom prst="rect">
            <a:avLst/>
          </a:prstGeom>
          <a:solidFill>
            <a:srgbClr val="E84C22"/>
          </a:solidFill>
          <a:ln w="12700" cap="flat" cmpd="sng" algn="ctr">
            <a:solidFill>
              <a:srgbClr val="E84C22">
                <a:shade val="50000"/>
              </a:srgbClr>
            </a:solidFill>
            <a:prstDash val="solid"/>
            <a:miter lim="800000"/>
          </a:ln>
          <a:effectLst/>
        </p:spPr>
        <p:txBody>
          <a:bodyPr lIns="18000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/>
                <a:ea typeface="等线"/>
                <a:cs typeface="+mn-cs"/>
              </a:rPr>
              <a:t>类型名  函数名</a:t>
            </a: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/>
                <a:ea typeface="等线"/>
                <a:cs typeface="+mn-cs"/>
              </a:rPr>
              <a:t>(void)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/>
                <a:ea typeface="等线"/>
                <a:cs typeface="+mn-cs"/>
              </a:rPr>
              <a:t>{</a:t>
            </a:r>
          </a:p>
          <a:p>
            <a:pPr marL="0" marR="0" lvl="0" indent="0" defTabSz="62547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/>
                <a:ea typeface="等线"/>
                <a:cs typeface="+mn-cs"/>
              </a:rPr>
              <a:t>	</a:t>
            </a:r>
            <a:r>
              <a: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/>
                <a:ea typeface="等线"/>
                <a:cs typeface="+mn-cs"/>
              </a:rPr>
              <a:t>函数体</a:t>
            </a:r>
            <a:endParaRPr kumimoji="0" lang="en-US" altLang="zh-CN" sz="18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/>
              <a:ea typeface="等线"/>
              <a:cs typeface="+mn-cs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/>
                <a:ea typeface="等线"/>
                <a:cs typeface="+mn-cs"/>
              </a:rPr>
              <a:t>}</a:t>
            </a:r>
            <a:endParaRPr kumimoji="0" lang="zh-CN" altLang="en-US" sz="18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/>
              <a:ea typeface="等线"/>
              <a:cs typeface="+mn-cs"/>
            </a:endParaRPr>
          </a:p>
        </p:txBody>
      </p:sp>
      <p:sp>
        <p:nvSpPr>
          <p:cNvPr id="9" name="文本框 15"/>
          <p:cNvSpPr txBox="1"/>
          <p:nvPr/>
        </p:nvSpPr>
        <p:spPr>
          <a:xfrm>
            <a:off x="2564547" y="2400960"/>
            <a:ext cx="417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>
                <a:solidFill>
                  <a:prstClr val="black"/>
                </a:solidFill>
                <a:latin typeface="等线"/>
                <a:ea typeface="等线"/>
              </a:rPr>
              <a:t>或</a:t>
            </a:r>
          </a:p>
        </p:txBody>
      </p:sp>
      <p:cxnSp>
        <p:nvCxnSpPr>
          <p:cNvPr id="10" name="直接连接符 9"/>
          <p:cNvCxnSpPr/>
          <p:nvPr/>
        </p:nvCxnSpPr>
        <p:spPr>
          <a:xfrm>
            <a:off x="5580112" y="1464731"/>
            <a:ext cx="0" cy="5030657"/>
          </a:xfrm>
          <a:prstGeom prst="line">
            <a:avLst/>
          </a:prstGeom>
          <a:noFill/>
          <a:ln w="6350" cap="flat" cmpd="sng" algn="ctr">
            <a:gradFill>
              <a:gsLst>
                <a:gs pos="0">
                  <a:srgbClr val="E84C22">
                    <a:lumMod val="5000"/>
                    <a:lumOff val="95000"/>
                  </a:srgbClr>
                </a:gs>
                <a:gs pos="33000">
                  <a:srgbClr val="E84C22"/>
                </a:gs>
                <a:gs pos="66000">
                  <a:srgbClr val="E84C22"/>
                </a:gs>
                <a:gs pos="100000">
                  <a:sysClr val="window" lastClr="FFFFFF"/>
                </a:gs>
              </a:gsLst>
              <a:lin ang="5400000" scaled="1"/>
            </a:gradFill>
            <a:prstDash val="solid"/>
            <a:miter lim="800000"/>
          </a:ln>
          <a:effectLst/>
        </p:spPr>
      </p:cxnSp>
      <p:sp>
        <p:nvSpPr>
          <p:cNvPr id="11" name="矩形 10"/>
          <p:cNvSpPr/>
          <p:nvPr/>
        </p:nvSpPr>
        <p:spPr>
          <a:xfrm>
            <a:off x="5727788" y="1775990"/>
            <a:ext cx="3257530" cy="1327442"/>
          </a:xfrm>
          <a:prstGeom prst="rect">
            <a:avLst/>
          </a:prstGeom>
          <a:solidFill>
            <a:srgbClr val="E84C22"/>
          </a:solidFill>
          <a:ln w="12700" cap="flat" cmpd="sng" algn="ctr">
            <a:solidFill>
              <a:srgbClr val="E84C22">
                <a:shade val="50000"/>
              </a:srgbClr>
            </a:solidFill>
            <a:prstDash val="solid"/>
            <a:miter lim="800000"/>
          </a:ln>
          <a:effectLst/>
        </p:spPr>
        <p:txBody>
          <a:bodyPr lIns="18000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/>
                <a:ea typeface="等线"/>
                <a:cs typeface="+mn-cs"/>
              </a:rPr>
              <a:t>类型名  函数名</a:t>
            </a:r>
            <a:r>
              <a:rPr kumimoji="0" lang="en-US" altLang="zh-CN" sz="18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/>
                <a:ea typeface="等线"/>
                <a:cs typeface="+mn-cs"/>
              </a:rPr>
              <a:t>(</a:t>
            </a:r>
            <a:r>
              <a: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/>
                <a:ea typeface="等线"/>
                <a:cs typeface="+mn-cs"/>
              </a:rPr>
              <a:t>形式参数表列</a:t>
            </a:r>
            <a:r>
              <a:rPr kumimoji="0" lang="en-US" altLang="zh-CN" sz="18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/>
                <a:ea typeface="等线"/>
                <a:cs typeface="+mn-cs"/>
              </a:rPr>
              <a:t>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/>
                <a:ea typeface="等线"/>
                <a:cs typeface="+mn-cs"/>
              </a:rPr>
              <a:t>{</a:t>
            </a:r>
          </a:p>
          <a:p>
            <a:pPr marL="0" marR="0" lvl="0" indent="0" defTabSz="62547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/>
                <a:ea typeface="等线"/>
                <a:cs typeface="+mn-cs"/>
              </a:rPr>
              <a:t>	</a:t>
            </a:r>
            <a:r>
              <a: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/>
                <a:ea typeface="等线"/>
                <a:cs typeface="+mn-cs"/>
              </a:rPr>
              <a:t>函数体</a:t>
            </a:r>
            <a:endParaRPr kumimoji="0" lang="en-US" altLang="zh-CN" sz="180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/>
              <a:ea typeface="等线"/>
              <a:cs typeface="+mn-cs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/>
                <a:ea typeface="等线"/>
                <a:cs typeface="+mn-cs"/>
              </a:rPr>
              <a:t>}</a:t>
            </a:r>
            <a:endParaRPr kumimoji="0" lang="zh-CN" altLang="en-US" sz="180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/>
              <a:ea typeface="等线"/>
              <a:cs typeface="+mn-cs"/>
            </a:endParaRPr>
          </a:p>
        </p:txBody>
      </p:sp>
      <p:sp>
        <p:nvSpPr>
          <p:cNvPr id="12" name="文本框 27"/>
          <p:cNvSpPr txBox="1"/>
          <p:nvPr/>
        </p:nvSpPr>
        <p:spPr>
          <a:xfrm>
            <a:off x="5680559" y="1341958"/>
            <a:ext cx="19795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>
                <a:solidFill>
                  <a:prstClr val="black"/>
                </a:solidFill>
                <a:latin typeface="等线"/>
                <a:ea typeface="等线"/>
              </a:rPr>
              <a:t>定义有参函数</a:t>
            </a:r>
          </a:p>
        </p:txBody>
      </p:sp>
      <p:cxnSp>
        <p:nvCxnSpPr>
          <p:cNvPr id="13" name="直接连接符 12"/>
          <p:cNvCxnSpPr/>
          <p:nvPr/>
        </p:nvCxnSpPr>
        <p:spPr>
          <a:xfrm>
            <a:off x="5727788" y="1663156"/>
            <a:ext cx="3257530" cy="0"/>
          </a:xfrm>
          <a:prstGeom prst="line">
            <a:avLst/>
          </a:prstGeom>
          <a:noFill/>
          <a:ln w="6350" cap="flat" cmpd="sng" algn="ctr">
            <a:solidFill>
              <a:srgbClr val="E84C22"/>
            </a:solidFill>
            <a:prstDash val="solid"/>
            <a:miter lim="800000"/>
            <a:tailEnd type="none"/>
          </a:ln>
          <a:effectLst/>
        </p:spPr>
      </p:cxnSp>
      <p:sp>
        <p:nvSpPr>
          <p:cNvPr id="14" name="圆角矩形 13"/>
          <p:cNvSpPr/>
          <p:nvPr/>
        </p:nvSpPr>
        <p:spPr>
          <a:xfrm>
            <a:off x="5727788" y="3212764"/>
            <a:ext cx="3260035" cy="1411357"/>
          </a:xfrm>
          <a:prstGeom prst="roundRect">
            <a:avLst>
              <a:gd name="adj" fmla="val 2292"/>
            </a:avLst>
          </a:prstGeom>
          <a:solidFill>
            <a:sysClr val="window" lastClr="FFFFFF"/>
          </a:solidFill>
          <a:ln w="12700" cap="flat" cmpd="sng" algn="ctr">
            <a:solidFill>
              <a:srgbClr val="E84C22"/>
            </a:solidFill>
            <a:prstDash val="solid"/>
            <a:miter lim="800000"/>
          </a:ln>
          <a:effectLst/>
        </p:spPr>
        <p:txBody>
          <a:bodyPr rtlCol="0" anchor="t"/>
          <a:lstStyle/>
          <a:p>
            <a:pPr lvl="0" defTabSz="363538">
              <a:lnSpc>
                <a:spcPct val="120000"/>
              </a:lnSpc>
            </a:pP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/>
                <a:cs typeface="+mn-cs"/>
              </a:rPr>
              <a:t>int max(int </a:t>
            </a: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/>
                <a:cs typeface="+mn-cs"/>
              </a:rPr>
              <a:t>x,int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/>
                <a:cs typeface="+mn-cs"/>
              </a:rPr>
              <a:t> </a:t>
            </a:r>
            <a:r>
              <a:rPr lang="en-US" altLang="zh-CN" sz="1400" kern="0" dirty="0">
                <a:solidFill>
                  <a:prstClr val="black"/>
                </a:solidFill>
                <a:latin typeface="等线"/>
                <a:ea typeface="等线"/>
              </a:rPr>
              <a:t>y)  {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/>
              <a:cs typeface="+mn-cs"/>
            </a:endParaRPr>
          </a:p>
          <a:p>
            <a:pPr marL="0" marR="0" lvl="0" indent="0" defTabSz="363538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/>
                <a:cs typeface="+mn-cs"/>
              </a:rPr>
              <a:t>	int z;		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等线"/>
                <a:ea typeface="等线"/>
                <a:cs typeface="+mn-cs"/>
              </a:rPr>
              <a:t>//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等线"/>
                <a:ea typeface="等线"/>
                <a:cs typeface="+mn-cs"/>
              </a:rPr>
              <a:t>声明部分</a:t>
            </a:r>
          </a:p>
          <a:p>
            <a:pPr marL="0" marR="0" lvl="0" indent="0" defTabSz="363538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/>
                <a:cs typeface="+mn-cs"/>
              </a:rPr>
              <a:t>	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/>
                <a:cs typeface="+mn-cs"/>
              </a:rPr>
              <a:t>z=x&gt;</a:t>
            </a: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/>
                <a:cs typeface="+mn-cs"/>
              </a:rPr>
              <a:t>y?x:y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/>
                <a:cs typeface="+mn-cs"/>
              </a:rPr>
              <a:t>;	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等线"/>
                <a:ea typeface="等线"/>
                <a:cs typeface="+mn-cs"/>
              </a:rPr>
              <a:t>//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等线"/>
                <a:ea typeface="等线"/>
                <a:cs typeface="+mn-cs"/>
              </a:rPr>
              <a:t>执行语句部分</a:t>
            </a:r>
          </a:p>
          <a:p>
            <a:pPr marL="0" marR="0" lvl="0" indent="0" defTabSz="363538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/>
                <a:cs typeface="+mn-cs"/>
              </a:rPr>
              <a:t>	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/>
                <a:cs typeface="+mn-cs"/>
              </a:rPr>
              <a:t>return(z);</a:t>
            </a:r>
          </a:p>
          <a:p>
            <a:pPr marL="0" marR="0" lvl="0" indent="0" defTabSz="363538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/>
                <a:cs typeface="+mn-cs"/>
              </a:rPr>
              <a:t>}</a:t>
            </a:r>
          </a:p>
        </p:txBody>
      </p:sp>
      <p:sp>
        <p:nvSpPr>
          <p:cNvPr id="15" name="矩形 14"/>
          <p:cNvSpPr/>
          <p:nvPr/>
        </p:nvSpPr>
        <p:spPr>
          <a:xfrm>
            <a:off x="5775015" y="5187359"/>
            <a:ext cx="3257530" cy="762678"/>
          </a:xfrm>
          <a:prstGeom prst="rect">
            <a:avLst/>
          </a:prstGeom>
          <a:solidFill>
            <a:srgbClr val="E84C22"/>
          </a:solidFill>
          <a:ln w="12700" cap="flat" cmpd="sng" algn="ctr">
            <a:solidFill>
              <a:srgbClr val="E84C22">
                <a:shade val="50000"/>
              </a:srgbClr>
            </a:solidFill>
            <a:prstDash val="solid"/>
            <a:miter lim="800000"/>
          </a:ln>
          <a:effectLst/>
        </p:spPr>
        <p:txBody>
          <a:bodyPr lIns="18000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/>
                <a:ea typeface="等线"/>
                <a:cs typeface="+mn-cs"/>
              </a:rPr>
              <a:t>类型名  函数名</a:t>
            </a:r>
            <a:r>
              <a:rPr kumimoji="0" lang="en-US" altLang="zh-CN" sz="18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/>
                <a:ea typeface="等线"/>
                <a:cs typeface="+mn-cs"/>
              </a:rPr>
              <a:t>()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/>
                <a:ea typeface="等线"/>
                <a:cs typeface="+mn-cs"/>
              </a:rPr>
              <a:t>{ }</a:t>
            </a:r>
            <a:endParaRPr kumimoji="0" lang="zh-CN" altLang="en-US" sz="180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/>
              <a:ea typeface="等线"/>
              <a:cs typeface="+mn-cs"/>
            </a:endParaRPr>
          </a:p>
        </p:txBody>
      </p:sp>
      <p:sp>
        <p:nvSpPr>
          <p:cNvPr id="16" name="文本框 38"/>
          <p:cNvSpPr txBox="1"/>
          <p:nvPr/>
        </p:nvSpPr>
        <p:spPr>
          <a:xfrm>
            <a:off x="5727787" y="4763266"/>
            <a:ext cx="19795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>
                <a:solidFill>
                  <a:prstClr val="black"/>
                </a:solidFill>
                <a:latin typeface="等线"/>
                <a:ea typeface="等线"/>
              </a:rPr>
              <a:t>定义空函数</a:t>
            </a:r>
          </a:p>
        </p:txBody>
      </p:sp>
      <p:cxnSp>
        <p:nvCxnSpPr>
          <p:cNvPr id="17" name="直接连接符 16"/>
          <p:cNvCxnSpPr/>
          <p:nvPr/>
        </p:nvCxnSpPr>
        <p:spPr>
          <a:xfrm>
            <a:off x="5775015" y="5074525"/>
            <a:ext cx="3257530" cy="0"/>
          </a:xfrm>
          <a:prstGeom prst="line">
            <a:avLst/>
          </a:prstGeom>
          <a:noFill/>
          <a:ln w="6350" cap="flat" cmpd="sng" algn="ctr">
            <a:solidFill>
              <a:srgbClr val="E84C22"/>
            </a:solidFill>
            <a:prstDash val="solid"/>
            <a:miter lim="800000"/>
            <a:tailEnd type="none"/>
          </a:ln>
          <a:effectLst/>
        </p:spPr>
      </p:cxnSp>
      <p:sp>
        <p:nvSpPr>
          <p:cNvPr id="18" name="MH_Desc_1"/>
          <p:cNvSpPr/>
          <p:nvPr>
            <p:custDataLst>
              <p:tags r:id="rId2"/>
            </p:custDataLst>
          </p:nvPr>
        </p:nvSpPr>
        <p:spPr>
          <a:xfrm>
            <a:off x="5778966" y="5999733"/>
            <a:ext cx="3257530" cy="450374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0 w 2520280"/>
              <a:gd name="connsiteY7" fmla="*/ 0 h 1872208"/>
              <a:gd name="connsiteX0" fmla="*/ 0 w 2520280"/>
              <a:gd name="connsiteY0" fmla="*/ 1872208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0 h 1872208"/>
              <a:gd name="connsiteX5" fmla="*/ 2520280 w 2520280"/>
              <a:gd name="connsiteY5" fmla="*/ 0 h 1872208"/>
              <a:gd name="connsiteX6" fmla="*/ 0 w 2520280"/>
              <a:gd name="connsiteY6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2520280 w 2520280"/>
              <a:gd name="connsiteY4" fmla="*/ 0 h 1872208"/>
              <a:gd name="connsiteX5" fmla="*/ 0 w 2520280"/>
              <a:gd name="connsiteY5" fmla="*/ 0 h 1872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2520280" y="0"/>
                </a:lnTo>
                <a:lnTo>
                  <a:pt x="0" y="0"/>
                </a:lnTo>
                <a:close/>
              </a:path>
            </a:pathLst>
          </a:custGeom>
          <a:noFill/>
          <a:ln w="25400" cap="sq" cmpd="sng" algn="ctr">
            <a:solidFill>
              <a:srgbClr val="E84C22"/>
            </a:solidFill>
            <a:prstDash val="solid"/>
            <a:bevel/>
          </a:ln>
          <a:effectLst/>
        </p:spPr>
        <p:txBody>
          <a:bodyPr lIns="72000" tIns="72000" rIns="72000" bIns="72000" anchor="t">
            <a:noAutofit/>
          </a:bodyPr>
          <a:lstStyle/>
          <a:p>
            <a:pPr marL="0" marR="0" lvl="0" indent="0" algn="just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/>
                <a:cs typeface="+mn-cs"/>
              </a:rPr>
              <a:t>函数体为空，什么也不做。</a:t>
            </a:r>
          </a:p>
        </p:txBody>
      </p:sp>
    </p:spTree>
    <p:extLst>
      <p:ext uri="{BB962C8B-B14F-4D97-AF65-F5344CB8AC3E}">
        <p14:creationId xmlns:p14="http://schemas.microsoft.com/office/powerpoint/2010/main" val="352958885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234" name="Rectangle 2">
            <a:extLst>
              <a:ext uri="{FF2B5EF4-FFF2-40B4-BE49-F238E27FC236}">
                <a16:creationId xmlns:a16="http://schemas.microsoft.com/office/drawing/2014/main" id="{327CAB27-0B40-4C11-9949-16F77EE28F21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xfrm>
            <a:off x="432000" y="356430"/>
            <a:ext cx="8280000" cy="701554"/>
          </a:xfrm>
        </p:spPr>
        <p:txBody>
          <a:bodyPr/>
          <a:lstStyle/>
          <a:p>
            <a:pPr eaLnBrk="1" hangingPunct="1"/>
            <a:r>
              <a:rPr lang="zh-CN" altLang="en-US" dirty="0"/>
              <a:t>函数的定义</a:t>
            </a:r>
          </a:p>
        </p:txBody>
      </p:sp>
      <p:sp>
        <p:nvSpPr>
          <p:cNvPr id="12292" name="Rectangle 5">
            <a:extLst>
              <a:ext uri="{FF2B5EF4-FFF2-40B4-BE49-F238E27FC236}">
                <a16:creationId xmlns:a16="http://schemas.microsoft.com/office/drawing/2014/main" id="{F70D65AC-E875-4DBC-98BB-E5320483D9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5857" y="1318662"/>
            <a:ext cx="7613016" cy="20621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5000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5000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5000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5000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r>
              <a:rPr lang="zh-CN" altLang="en-US" sz="1800" dirty="0">
                <a:solidFill>
                  <a:schemeClr val="hlin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返回值类型</a:t>
            </a: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  </a:t>
            </a:r>
            <a:r>
              <a:rPr lang="zh-CN" altLang="en-US" sz="1800" dirty="0">
                <a:solidFill>
                  <a:srgbClr val="0099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函数名</a:t>
            </a:r>
            <a:r>
              <a:rPr lang="en-US" altLang="zh-CN" sz="1800" dirty="0">
                <a:latin typeface="黑体" panose="02010609060101010101" pitchFamily="49" charset="-122"/>
                <a:ea typeface="黑体" panose="02010609060101010101" pitchFamily="49" charset="-122"/>
              </a:rPr>
              <a:t>( [</a:t>
            </a: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参数</a:t>
            </a:r>
            <a:r>
              <a:rPr lang="en-US" altLang="zh-CN" sz="1800" dirty="0"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类型 参数名</a:t>
            </a:r>
            <a:r>
              <a:rPr lang="en-US" altLang="zh-CN" sz="1800" dirty="0"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en-US" altLang="zh-CN" sz="1800" i="1" dirty="0">
                <a:latin typeface="黑体" panose="02010609060101010101" pitchFamily="49" charset="-122"/>
                <a:ea typeface="黑体" panose="02010609060101010101" pitchFamily="49" charset="-122"/>
              </a:rPr>
              <a:t>,  </a:t>
            </a: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参数</a:t>
            </a:r>
            <a:r>
              <a:rPr lang="en-US" altLang="zh-CN" sz="1800" dirty="0"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类型  参数名</a:t>
            </a:r>
            <a:r>
              <a:rPr lang="en-US" altLang="zh-CN" sz="1800" dirty="0"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，</a:t>
            </a:r>
            <a:r>
              <a:rPr lang="en-US" altLang="zh-CN" sz="1800" i="1" dirty="0">
                <a:latin typeface="Arial" panose="020B0604020202020204" pitchFamily="34" charset="0"/>
                <a:ea typeface="黑体" panose="02010609060101010101" pitchFamily="49" charset="-122"/>
              </a:rPr>
              <a:t>…</a:t>
            </a:r>
            <a:r>
              <a:rPr lang="en-US" altLang="zh-CN" sz="1800" dirty="0">
                <a:latin typeface="黑体" panose="02010609060101010101" pitchFamily="49" charset="-122"/>
                <a:ea typeface="黑体" panose="02010609060101010101" pitchFamily="49" charset="-122"/>
              </a:rPr>
              <a:t>])</a:t>
            </a:r>
          </a:p>
          <a:p>
            <a:pPr>
              <a:spcBef>
                <a:spcPct val="0"/>
              </a:spcBef>
            </a:pPr>
            <a:r>
              <a:rPr lang="en-US" altLang="zh-CN" sz="1800" dirty="0">
                <a:latin typeface="黑体" panose="02010609060101010101" pitchFamily="49" charset="-122"/>
                <a:ea typeface="黑体" panose="02010609060101010101" pitchFamily="49" charset="-122"/>
              </a:rPr>
              <a:t>{</a:t>
            </a:r>
          </a:p>
          <a:p>
            <a:pPr>
              <a:spcBef>
                <a:spcPct val="0"/>
              </a:spcBef>
            </a:pPr>
            <a:r>
              <a:rPr lang="en-US" altLang="zh-CN" sz="1800" dirty="0">
                <a:latin typeface="黑体" panose="02010609060101010101" pitchFamily="49" charset="-122"/>
                <a:ea typeface="黑体" panose="02010609060101010101" pitchFamily="49" charset="-122"/>
              </a:rPr>
              <a:t>	</a:t>
            </a: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语句</a:t>
            </a:r>
            <a:r>
              <a:rPr lang="en-US" altLang="zh-CN" sz="1800" dirty="0"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； </a:t>
            </a:r>
            <a:r>
              <a:rPr lang="en-US" altLang="zh-CN" sz="1800" dirty="0">
                <a:latin typeface="黑体" panose="02010609060101010101" pitchFamily="49" charset="-122"/>
                <a:ea typeface="黑体" panose="02010609060101010101" pitchFamily="49" charset="-122"/>
              </a:rPr>
              <a:t>// </a:t>
            </a: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语句可能与参数有关</a:t>
            </a:r>
          </a:p>
          <a:p>
            <a:pPr>
              <a:spcBef>
                <a:spcPct val="0"/>
              </a:spcBef>
            </a:pP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	语句</a:t>
            </a:r>
            <a:r>
              <a:rPr lang="en-US" altLang="zh-CN" sz="1800" dirty="0"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； </a:t>
            </a:r>
            <a:r>
              <a:rPr lang="en-US" altLang="zh-CN" sz="1800" dirty="0">
                <a:latin typeface="黑体" panose="02010609060101010101" pitchFamily="49" charset="-122"/>
                <a:ea typeface="黑体" panose="02010609060101010101" pitchFamily="49" charset="-122"/>
              </a:rPr>
              <a:t>// </a:t>
            </a: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语句可能与参数有关</a:t>
            </a:r>
          </a:p>
          <a:p>
            <a:pPr>
              <a:spcBef>
                <a:spcPct val="0"/>
              </a:spcBef>
            </a:pP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	</a:t>
            </a:r>
            <a:r>
              <a:rPr lang="en-US" altLang="zh-CN" sz="1800" dirty="0">
                <a:latin typeface="Arial" panose="020B0604020202020204" pitchFamily="34" charset="0"/>
                <a:ea typeface="黑体" panose="02010609060101010101" pitchFamily="49" charset="-122"/>
              </a:rPr>
              <a:t>……</a:t>
            </a:r>
            <a:endParaRPr lang="en-US" altLang="zh-CN" sz="1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spcBef>
                <a:spcPct val="0"/>
              </a:spcBef>
            </a:pPr>
            <a:r>
              <a:rPr lang="en-US" altLang="zh-CN" sz="1800" dirty="0">
                <a:latin typeface="黑体" panose="02010609060101010101" pitchFamily="49" charset="-122"/>
                <a:ea typeface="黑体" panose="02010609060101010101" pitchFamily="49" charset="-122"/>
              </a:rPr>
              <a:t>	return </a:t>
            </a: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返回值； </a:t>
            </a:r>
            <a:r>
              <a:rPr lang="en-US" altLang="zh-CN" sz="1800" dirty="0">
                <a:latin typeface="黑体" panose="02010609060101010101" pitchFamily="49" charset="-122"/>
                <a:ea typeface="黑体" panose="02010609060101010101" pitchFamily="49" charset="-122"/>
              </a:rPr>
              <a:t>//</a:t>
            </a: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如果返回值类型为</a:t>
            </a:r>
            <a:r>
              <a:rPr lang="en-US" altLang="zh-CN" sz="1800" dirty="0">
                <a:latin typeface="黑体" panose="02010609060101010101" pitchFamily="49" charset="-122"/>
                <a:ea typeface="黑体" panose="02010609060101010101" pitchFamily="49" charset="-122"/>
              </a:rPr>
              <a:t>void</a:t>
            </a: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，</a:t>
            </a:r>
            <a:r>
              <a:rPr lang="zh-CN" altLang="en-US" sz="1600" dirty="0"/>
              <a:t>则不用返回语句</a:t>
            </a:r>
          </a:p>
          <a:p>
            <a:pPr>
              <a:spcBef>
                <a:spcPct val="0"/>
              </a:spcBef>
            </a:pPr>
            <a:r>
              <a:rPr lang="en-US" altLang="zh-CN" sz="1800" dirty="0">
                <a:latin typeface="黑体" panose="02010609060101010101" pitchFamily="49" charset="-122"/>
                <a:ea typeface="黑体" panose="02010609060101010101" pitchFamily="49" charset="-122"/>
              </a:rPr>
              <a:t>}</a:t>
            </a:r>
          </a:p>
        </p:txBody>
      </p:sp>
      <p:sp>
        <p:nvSpPr>
          <p:cNvPr id="223238" name="Rectangle 6">
            <a:extLst>
              <a:ext uri="{FF2B5EF4-FFF2-40B4-BE49-F238E27FC236}">
                <a16:creationId xmlns:a16="http://schemas.microsoft.com/office/drawing/2014/main" id="{80D008D5-D89B-4769-9D64-874912E4D3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7485" y="3429000"/>
            <a:ext cx="5113338" cy="3140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0"/>
              </a:spcBef>
              <a:defRPr/>
            </a:pPr>
            <a:r>
              <a:rPr kumimoji="1" lang="en-US" altLang="zh-CN" sz="2000" dirty="0">
                <a:latin typeface="Garamond" charset="0"/>
                <a:ea typeface="宋体" charset="0"/>
                <a:cs typeface="宋体" charset="0"/>
              </a:rPr>
              <a:t>int </a:t>
            </a:r>
            <a:r>
              <a:rPr kumimoji="1" lang="en-US" altLang="zh-CN" sz="2000" dirty="0" err="1">
                <a:latin typeface="Garamond" charset="0"/>
                <a:ea typeface="宋体" charset="0"/>
                <a:cs typeface="宋体" charset="0"/>
              </a:rPr>
              <a:t>IsP</a:t>
            </a:r>
            <a:r>
              <a:rPr kumimoji="1" lang="en-US" sz="2000" dirty="0" err="1">
                <a:latin typeface="Garamond" charset="0"/>
                <a:ea typeface="宋体" charset="0"/>
                <a:cs typeface="宋体" charset="0"/>
              </a:rPr>
              <a:t>rime</a:t>
            </a:r>
            <a:r>
              <a:rPr kumimoji="1" lang="en-US" sz="2000" dirty="0">
                <a:latin typeface="Garamond" charset="0"/>
                <a:ea typeface="宋体" charset="0"/>
                <a:cs typeface="宋体" charset="0"/>
              </a:rPr>
              <a:t>(int </a:t>
            </a:r>
            <a:r>
              <a:rPr kumimoji="1" lang="en-US" sz="2000" dirty="0" err="1">
                <a:latin typeface="Garamond" charset="0"/>
                <a:ea typeface="宋体" charset="0"/>
                <a:cs typeface="宋体" charset="0"/>
              </a:rPr>
              <a:t>af</a:t>
            </a:r>
            <a:r>
              <a:rPr kumimoji="1" lang="en-US" sz="2000" dirty="0">
                <a:latin typeface="Garamond" charset="0"/>
                <a:ea typeface="宋体" charset="0"/>
                <a:cs typeface="宋体" charset="0"/>
              </a:rPr>
              <a:t>)	                   </a:t>
            </a:r>
            <a:endParaRPr kumimoji="1" lang="en-US" altLang="zh-CN" sz="2000" dirty="0">
              <a:latin typeface="Garamond" charset="0"/>
              <a:ea typeface="宋体" charset="0"/>
              <a:cs typeface="宋体" charset="0"/>
            </a:endParaRPr>
          </a:p>
          <a:p>
            <a:pPr>
              <a:spcBef>
                <a:spcPct val="0"/>
              </a:spcBef>
              <a:defRPr/>
            </a:pPr>
            <a:r>
              <a:rPr kumimoji="1" lang="en-US" sz="2000" dirty="0">
                <a:latin typeface="Garamond" charset="0"/>
                <a:ea typeface="宋体" charset="0"/>
                <a:cs typeface="宋体" charset="0"/>
              </a:rPr>
              <a:t>{</a:t>
            </a:r>
          </a:p>
          <a:p>
            <a:pPr>
              <a:spcBef>
                <a:spcPct val="0"/>
              </a:spcBef>
              <a:defRPr/>
            </a:pPr>
            <a:r>
              <a:rPr kumimoji="1" lang="en-US" sz="2000" dirty="0">
                <a:latin typeface="Garamond" charset="0"/>
                <a:ea typeface="宋体" charset="0"/>
                <a:cs typeface="宋体" charset="0"/>
              </a:rPr>
              <a:t>	</a:t>
            </a:r>
            <a:r>
              <a:rPr kumimoji="1" lang="en-US" sz="2000" dirty="0" err="1">
                <a:latin typeface="Garamond" charset="0"/>
                <a:ea typeface="宋体" charset="0"/>
                <a:cs typeface="宋体" charset="0"/>
              </a:rPr>
              <a:t>int</a:t>
            </a:r>
            <a:r>
              <a:rPr kumimoji="1" lang="en-US" sz="2000" dirty="0">
                <a:latin typeface="Garamond" charset="0"/>
                <a:ea typeface="宋体" charset="0"/>
                <a:cs typeface="宋体" charset="0"/>
              </a:rPr>
              <a:t> k=0;</a:t>
            </a:r>
            <a:endParaRPr kumimoji="1" lang="en-US" altLang="zh-CN" sz="2000" dirty="0">
              <a:latin typeface="Garamond" charset="0"/>
              <a:ea typeface="宋体" charset="0"/>
              <a:cs typeface="宋体" charset="0"/>
            </a:endParaRPr>
          </a:p>
          <a:p>
            <a:pPr>
              <a:spcBef>
                <a:spcPct val="0"/>
              </a:spcBef>
              <a:defRPr/>
            </a:pPr>
            <a:r>
              <a:rPr kumimoji="1" lang="en-US" altLang="zh-CN" sz="2000" dirty="0">
                <a:latin typeface="Garamond" charset="0"/>
                <a:ea typeface="宋体" charset="0"/>
                <a:cs typeface="宋体" charset="0"/>
              </a:rPr>
              <a:t>	</a:t>
            </a:r>
            <a:r>
              <a:rPr kumimoji="1" lang="en-US" sz="2000" dirty="0">
                <a:latin typeface="Garamond" charset="0"/>
                <a:ea typeface="宋体" charset="0"/>
                <a:cs typeface="宋体" charset="0"/>
              </a:rPr>
              <a:t>for (k = 2; k &lt;= sqrt(</a:t>
            </a:r>
            <a:r>
              <a:rPr kumimoji="1" lang="en-US" sz="2000" dirty="0" err="1">
                <a:latin typeface="Garamond" charset="0"/>
                <a:ea typeface="宋体" charset="0"/>
                <a:cs typeface="宋体" charset="0"/>
              </a:rPr>
              <a:t>af</a:t>
            </a:r>
            <a:r>
              <a:rPr kumimoji="1" lang="en-US" sz="2000" dirty="0">
                <a:latin typeface="Garamond" charset="0"/>
                <a:ea typeface="宋体" charset="0"/>
                <a:cs typeface="宋体" charset="0"/>
              </a:rPr>
              <a:t>); k = k+1) </a:t>
            </a:r>
            <a:endParaRPr kumimoji="1" lang="en-US" altLang="zh-CN" sz="2000" dirty="0">
              <a:latin typeface="Garamond" charset="0"/>
              <a:ea typeface="宋体" charset="0"/>
              <a:cs typeface="宋体" charset="0"/>
            </a:endParaRPr>
          </a:p>
          <a:p>
            <a:pPr>
              <a:spcBef>
                <a:spcPct val="0"/>
              </a:spcBef>
              <a:defRPr/>
            </a:pPr>
            <a:r>
              <a:rPr kumimoji="1" lang="en-US" altLang="zh-CN" sz="2000" dirty="0">
                <a:latin typeface="Garamond" charset="0"/>
                <a:ea typeface="宋体" charset="0"/>
                <a:cs typeface="宋体" charset="0"/>
              </a:rPr>
              <a:t>	</a:t>
            </a:r>
            <a:r>
              <a:rPr kumimoji="1" lang="en-US" sz="2000" dirty="0">
                <a:latin typeface="Garamond" charset="0"/>
                <a:ea typeface="宋体" charset="0"/>
                <a:cs typeface="宋体" charset="0"/>
              </a:rPr>
              <a:t>{</a:t>
            </a:r>
          </a:p>
          <a:p>
            <a:pPr>
              <a:spcBef>
                <a:spcPct val="0"/>
              </a:spcBef>
              <a:defRPr/>
            </a:pPr>
            <a:r>
              <a:rPr kumimoji="1" lang="en-US" sz="2000" dirty="0">
                <a:latin typeface="Garamond" charset="0"/>
                <a:ea typeface="宋体" charset="0"/>
                <a:cs typeface="宋体" charset="0"/>
              </a:rPr>
              <a:t>	</a:t>
            </a:r>
            <a:r>
              <a:rPr kumimoji="1" lang="en-US" altLang="zh-CN" sz="2000" dirty="0">
                <a:latin typeface="Garamond" charset="0"/>
                <a:ea typeface="宋体" charset="0"/>
                <a:cs typeface="宋体" charset="0"/>
              </a:rPr>
              <a:t>	</a:t>
            </a:r>
            <a:r>
              <a:rPr kumimoji="1" lang="en-US" sz="2000" dirty="0">
                <a:latin typeface="Garamond" charset="0"/>
                <a:ea typeface="宋体" charset="0"/>
                <a:cs typeface="宋体" charset="0"/>
              </a:rPr>
              <a:t>if (</a:t>
            </a:r>
            <a:r>
              <a:rPr kumimoji="1" lang="en-US" sz="2000" dirty="0" err="1">
                <a:latin typeface="Garamond" charset="0"/>
                <a:ea typeface="宋体" charset="0"/>
                <a:cs typeface="宋体" charset="0"/>
              </a:rPr>
              <a:t>af</a:t>
            </a:r>
            <a:r>
              <a:rPr kumimoji="1" lang="en-US" sz="2000" dirty="0">
                <a:latin typeface="Garamond" charset="0"/>
                <a:ea typeface="宋体" charset="0"/>
                <a:cs typeface="宋体" charset="0"/>
              </a:rPr>
              <a:t> % k == 0</a:t>
            </a:r>
            <a:r>
              <a:rPr kumimoji="1" lang="en-US" altLang="zh-CN" sz="2000" dirty="0">
                <a:latin typeface="Garamond" charset="0"/>
                <a:ea typeface="宋体" charset="0"/>
                <a:cs typeface="宋体" charset="0"/>
              </a:rPr>
              <a:t>)</a:t>
            </a:r>
          </a:p>
          <a:p>
            <a:pPr>
              <a:spcBef>
                <a:spcPct val="0"/>
              </a:spcBef>
              <a:defRPr/>
            </a:pPr>
            <a:r>
              <a:rPr kumimoji="1" lang="en-US" altLang="zh-CN" sz="2000" dirty="0">
                <a:latin typeface="Garamond" charset="0"/>
                <a:ea typeface="宋体" charset="0"/>
                <a:cs typeface="宋体" charset="0"/>
              </a:rPr>
              <a:t>			</a:t>
            </a:r>
            <a:r>
              <a:rPr kumimoji="1" lang="en-US" sz="2000" dirty="0">
                <a:latin typeface="Garamond" charset="0"/>
                <a:ea typeface="宋体" charset="0"/>
                <a:cs typeface="宋体" charset="0"/>
              </a:rPr>
              <a:t>return 0</a:t>
            </a:r>
            <a:r>
              <a:rPr kumimoji="1" lang="en-US" altLang="zh-CN" sz="2000" dirty="0">
                <a:latin typeface="Garamond" charset="0"/>
                <a:ea typeface="宋体" charset="0"/>
                <a:cs typeface="宋体" charset="0"/>
              </a:rPr>
              <a:t>;</a:t>
            </a:r>
            <a:endParaRPr kumimoji="1" lang="en-US" sz="2000" dirty="0">
              <a:latin typeface="Garamond" charset="0"/>
              <a:ea typeface="宋体" charset="0"/>
              <a:cs typeface="宋体" charset="0"/>
            </a:endParaRPr>
          </a:p>
          <a:p>
            <a:pPr>
              <a:spcBef>
                <a:spcPct val="0"/>
              </a:spcBef>
              <a:defRPr/>
            </a:pPr>
            <a:r>
              <a:rPr kumimoji="1" lang="en-US" altLang="zh-CN" sz="2000" dirty="0">
                <a:latin typeface="Garamond" charset="0"/>
                <a:ea typeface="宋体" charset="0"/>
                <a:cs typeface="宋体" charset="0"/>
              </a:rPr>
              <a:t>	</a:t>
            </a:r>
            <a:r>
              <a:rPr kumimoji="1" lang="en-US" sz="2000" dirty="0">
                <a:latin typeface="Garamond" charset="0"/>
                <a:ea typeface="宋体" charset="0"/>
                <a:cs typeface="宋体" charset="0"/>
              </a:rPr>
              <a:t>}</a:t>
            </a:r>
          </a:p>
          <a:p>
            <a:pPr>
              <a:spcBef>
                <a:spcPct val="0"/>
              </a:spcBef>
              <a:defRPr/>
            </a:pPr>
            <a:r>
              <a:rPr kumimoji="1" lang="en-US" sz="2000" dirty="0">
                <a:latin typeface="Garamond" charset="0"/>
                <a:ea typeface="宋体" charset="0"/>
                <a:cs typeface="宋体" charset="0"/>
              </a:rPr>
              <a:t>	return 1;</a:t>
            </a:r>
            <a:endParaRPr kumimoji="1" lang="en-US" altLang="zh-CN" sz="2000" dirty="0">
              <a:latin typeface="Garamond" charset="0"/>
              <a:ea typeface="宋体" charset="0"/>
              <a:cs typeface="宋体" charset="0"/>
            </a:endParaRPr>
          </a:p>
          <a:p>
            <a:pPr>
              <a:spcBef>
                <a:spcPct val="0"/>
              </a:spcBef>
              <a:defRPr/>
            </a:pPr>
            <a:r>
              <a:rPr kumimoji="1" lang="en-US" sz="2000" dirty="0">
                <a:latin typeface="Garamond" charset="0"/>
                <a:ea typeface="宋体" charset="0"/>
                <a:cs typeface="宋体" charset="0"/>
              </a:rPr>
              <a:t>}</a:t>
            </a:r>
            <a:endParaRPr kumimoji="1" lang="en-US" altLang="zh-CN" sz="2000" dirty="0">
              <a:latin typeface="Garamond" charset="0"/>
              <a:ea typeface="宋体" charset="0"/>
              <a:cs typeface="宋体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6986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23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3238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06" name="Rectangle 2">
            <a:extLst>
              <a:ext uri="{FF2B5EF4-FFF2-40B4-BE49-F238E27FC236}">
                <a16:creationId xmlns:a16="http://schemas.microsoft.com/office/drawing/2014/main" id="{EA5BAD29-EC76-4F85-9BD0-B543C98946CF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形式参数和实在参数</a:t>
            </a:r>
          </a:p>
        </p:txBody>
      </p:sp>
      <p:sp>
        <p:nvSpPr>
          <p:cNvPr id="226307" name="Rectangle 3">
            <a:extLst>
              <a:ext uri="{FF2B5EF4-FFF2-40B4-BE49-F238E27FC236}">
                <a16:creationId xmlns:a16="http://schemas.microsoft.com/office/drawing/2014/main" id="{C07C7A73-DFAD-4F79-BE2D-D3B90340878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32000" y="1535837"/>
            <a:ext cx="8280000" cy="476416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zh-CN" sz="3600" b="0" dirty="0"/>
              <a:t>int  </a:t>
            </a:r>
            <a:r>
              <a:rPr lang="en-US" altLang="zh-CN" sz="3600" dirty="0" err="1"/>
              <a:t>IsP</a:t>
            </a:r>
            <a:r>
              <a:rPr lang="en-US" altLang="zh-CN" sz="3600" b="0" dirty="0" err="1"/>
              <a:t>rime</a:t>
            </a:r>
            <a:r>
              <a:rPr lang="en-US" altLang="zh-CN" sz="3600" b="0" dirty="0"/>
              <a:t>( int </a:t>
            </a:r>
            <a:r>
              <a:rPr lang="en-US" altLang="zh-CN" sz="3600" b="0" dirty="0" err="1">
                <a:solidFill>
                  <a:srgbClr val="0099FF"/>
                </a:solidFill>
              </a:rPr>
              <a:t>af</a:t>
            </a:r>
            <a:r>
              <a:rPr lang="en-US" altLang="zh-CN" sz="3600" b="0" dirty="0"/>
              <a:t> );</a:t>
            </a:r>
            <a:r>
              <a:rPr lang="en-US" altLang="zh-CN" sz="2000" dirty="0"/>
              <a:t>   //</a:t>
            </a:r>
            <a:r>
              <a:rPr lang="zh-CN" altLang="en-US" sz="2000" dirty="0"/>
              <a:t>定义</a:t>
            </a:r>
          </a:p>
          <a:p>
            <a:pPr marL="609600" indent="-609600" eaLnBrk="1" hangingPunct="1">
              <a:lnSpc>
                <a:spcPct val="90000"/>
              </a:lnSpc>
            </a:pPr>
            <a:endParaRPr lang="zh-CN" altLang="en-US" sz="2000" dirty="0"/>
          </a:p>
          <a:p>
            <a:pPr marL="609600" indent="-609600" eaLnBrk="1" hangingPunct="1">
              <a:lnSpc>
                <a:spcPct val="90000"/>
              </a:lnSpc>
            </a:pPr>
            <a:endParaRPr lang="en-US" altLang="zh-CN" sz="2000" dirty="0">
              <a:solidFill>
                <a:schemeClr val="hlink"/>
              </a:solidFill>
            </a:endParaRPr>
          </a:p>
          <a:p>
            <a:r>
              <a:rPr lang="zh-CN" altLang="en-US" sz="1800" dirty="0">
                <a:solidFill>
                  <a:schemeClr val="hlink"/>
                </a:solidFill>
              </a:rPr>
              <a:t>形式参数特点：</a:t>
            </a:r>
            <a:endParaRPr lang="en-US" altLang="zh-CN" sz="1800" dirty="0">
              <a:solidFill>
                <a:schemeClr val="hlink"/>
              </a:solidFill>
            </a:endParaRPr>
          </a:p>
          <a:p>
            <a:pPr lvl="1"/>
            <a:r>
              <a:rPr lang="zh-CN" altLang="en-US" sz="1400" dirty="0"/>
              <a:t>是在定义函数时放在函数名后括号中的参数；</a:t>
            </a:r>
          </a:p>
          <a:p>
            <a:pPr lvl="1"/>
            <a:r>
              <a:rPr lang="zh-CN" altLang="en-US" sz="1400" dirty="0"/>
              <a:t>未被调用不占内存单元；</a:t>
            </a:r>
          </a:p>
          <a:p>
            <a:pPr lvl="1"/>
            <a:r>
              <a:rPr lang="zh-CN" altLang="en-US" sz="1400" dirty="0"/>
              <a:t>被调用后系统为其分配内存单元；</a:t>
            </a:r>
          </a:p>
          <a:p>
            <a:pPr lvl="1"/>
            <a:r>
              <a:rPr lang="zh-CN" altLang="en-US" sz="1400" dirty="0"/>
              <a:t>调用结束释放内存单元；</a:t>
            </a:r>
          </a:p>
          <a:p>
            <a:pPr lvl="1"/>
            <a:r>
              <a:rPr lang="zh-CN" altLang="en-US" sz="1400" dirty="0"/>
              <a:t>作用域限定在子函数内，属于局部变量</a:t>
            </a:r>
            <a:endParaRPr lang="en-US" altLang="zh-CN" sz="1400" dirty="0"/>
          </a:p>
          <a:p>
            <a:r>
              <a:rPr lang="zh-CN" altLang="en-US" sz="1800" dirty="0">
                <a:solidFill>
                  <a:schemeClr val="hlink"/>
                </a:solidFill>
              </a:rPr>
              <a:t>实在参数特点：</a:t>
            </a:r>
            <a:endParaRPr lang="zh-CN" altLang="en-US" sz="1800" dirty="0"/>
          </a:p>
          <a:p>
            <a:pPr lvl="1"/>
            <a:r>
              <a:rPr lang="zh-CN" altLang="en-US" sz="1600" dirty="0"/>
              <a:t>具有确定值的表达式</a:t>
            </a:r>
          </a:p>
          <a:p>
            <a:pPr lvl="1"/>
            <a:r>
              <a:rPr lang="zh-CN" altLang="en-US" sz="1600" dirty="0"/>
              <a:t>函数调用时将实在参数赋值给形参变量，例如上述任务中，主函数用</a:t>
            </a:r>
            <a:r>
              <a:rPr lang="en-US" altLang="zh-CN" sz="1600" dirty="0"/>
              <a:t>if</a:t>
            </a:r>
            <a:r>
              <a:rPr lang="zh-CN" altLang="en-US" sz="1600" dirty="0"/>
              <a:t>语句中的</a:t>
            </a:r>
            <a:r>
              <a:rPr lang="en-US" altLang="zh-CN" sz="1600" dirty="0" err="1"/>
              <a:t>IsPrime</a:t>
            </a:r>
            <a:r>
              <a:rPr lang="en-US" altLang="zh-CN" sz="1600" dirty="0"/>
              <a:t>(a)</a:t>
            </a:r>
            <a:r>
              <a:rPr lang="zh-CN" altLang="en-US" sz="1600" dirty="0"/>
              <a:t>调用子函数</a:t>
            </a:r>
          </a:p>
          <a:p>
            <a:pPr marL="609600" indent="-609600" eaLnBrk="1" hangingPunct="1">
              <a:lnSpc>
                <a:spcPct val="90000"/>
              </a:lnSpc>
            </a:pPr>
            <a:endParaRPr lang="en-US" altLang="zh-CN" sz="2000" dirty="0">
              <a:solidFill>
                <a:schemeClr val="hlink"/>
              </a:solidFill>
            </a:endParaRPr>
          </a:p>
        </p:txBody>
      </p:sp>
      <p:grpSp>
        <p:nvGrpSpPr>
          <p:cNvPr id="226308" name="Group 4">
            <a:extLst>
              <a:ext uri="{FF2B5EF4-FFF2-40B4-BE49-F238E27FC236}">
                <a16:creationId xmlns:a16="http://schemas.microsoft.com/office/drawing/2014/main" id="{F50B97D3-F38C-4F4B-913A-9C591B5F341D}"/>
              </a:ext>
            </a:extLst>
          </p:cNvPr>
          <p:cNvGrpSpPr>
            <a:grpSpLocks/>
          </p:cNvGrpSpPr>
          <p:nvPr/>
        </p:nvGrpSpPr>
        <p:grpSpPr bwMode="auto">
          <a:xfrm>
            <a:off x="3049051" y="1949711"/>
            <a:ext cx="2740025" cy="1237381"/>
            <a:chOff x="2469" y="1071"/>
            <a:chExt cx="1726" cy="851"/>
          </a:xfrm>
        </p:grpSpPr>
        <p:sp>
          <p:nvSpPr>
            <p:cNvPr id="16389" name="Line 5">
              <a:extLst>
                <a:ext uri="{FF2B5EF4-FFF2-40B4-BE49-F238E27FC236}">
                  <a16:creationId xmlns:a16="http://schemas.microsoft.com/office/drawing/2014/main" id="{AF9EE82B-B3E0-4F48-B535-9B211DEEBC7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88" y="1071"/>
              <a:ext cx="96" cy="384"/>
            </a:xfrm>
            <a:prstGeom prst="line">
              <a:avLst/>
            </a:prstGeom>
            <a:noFill/>
            <a:ln w="76200" cap="sq">
              <a:solidFill>
                <a:schemeClr val="tx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defRPr/>
              </a:pPr>
              <a:endParaRPr lang="zh-CN" altLang="en-US" dirty="0">
                <a:highlight>
                  <a:srgbClr val="0099FF"/>
                </a:highlight>
                <a:latin typeface="Garamond" charset="0"/>
                <a:ea typeface="宋体" charset="0"/>
                <a:cs typeface="宋体" charset="0"/>
              </a:endParaRPr>
            </a:p>
          </p:txBody>
        </p:sp>
        <p:sp>
          <p:nvSpPr>
            <p:cNvPr id="16390" name="Oval 6">
              <a:extLst>
                <a:ext uri="{FF2B5EF4-FFF2-40B4-BE49-F238E27FC236}">
                  <a16:creationId xmlns:a16="http://schemas.microsoft.com/office/drawing/2014/main" id="{B4C105A4-45DC-4480-AC85-E2D2FE1AE6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69" y="1476"/>
              <a:ext cx="1726" cy="446"/>
            </a:xfrm>
            <a:prstGeom prst="ellipse">
              <a:avLst/>
            </a:prstGeom>
            <a:noFill/>
            <a:ln w="12700" cap="sq">
              <a:solidFill>
                <a:srgbClr val="FF66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>
                      <a:alpha val="70195"/>
                    </a:srgbClr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>
                <a:spcBef>
                  <a:spcPct val="0"/>
                </a:spcBef>
                <a:defRPr/>
              </a:pPr>
              <a:r>
                <a:rPr lang="zh-CN" altLang="en-US" sz="2800" dirty="0">
                  <a:latin typeface="Garamond" charset="0"/>
                  <a:ea typeface="宋体" charset="0"/>
                  <a:cs typeface="宋体" charset="0"/>
                </a:rPr>
                <a:t>形式参数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A9FAD3A9-8CE1-4404-836E-13718CE19BC4}"/>
              </a:ext>
            </a:extLst>
          </p:cNvPr>
          <p:cNvGrpSpPr>
            <a:grpSpLocks/>
          </p:cNvGrpSpPr>
          <p:nvPr/>
        </p:nvGrpSpPr>
        <p:grpSpPr bwMode="auto">
          <a:xfrm>
            <a:off x="4609613" y="4232377"/>
            <a:ext cx="1386828" cy="972880"/>
            <a:chOff x="930" y="3249"/>
            <a:chExt cx="997" cy="696"/>
          </a:xfrm>
        </p:grpSpPr>
        <p:sp>
          <p:nvSpPr>
            <p:cNvPr id="8" name="Text Box 4">
              <a:extLst>
                <a:ext uri="{FF2B5EF4-FFF2-40B4-BE49-F238E27FC236}">
                  <a16:creationId xmlns:a16="http://schemas.microsoft.com/office/drawing/2014/main" id="{1267C584-8BB9-419C-BEB9-0519623305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56" y="3249"/>
              <a:ext cx="499" cy="37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Garamond" charset="0"/>
                  <a:ea typeface="宋体" charset="0"/>
                  <a:cs typeface="宋体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Garamond" charset="0"/>
                  <a:ea typeface="宋体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Garamond" charset="0"/>
                  <a:ea typeface="宋体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Garamond" charset="0"/>
                  <a:ea typeface="宋体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Garamond" charset="0"/>
                  <a:ea typeface="宋体" charset="0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Garamond" charset="0"/>
                  <a:ea typeface="宋体" charset="0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Garamond" charset="0"/>
                  <a:ea typeface="宋体" charset="0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Garamond" charset="0"/>
                  <a:ea typeface="宋体" charset="0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Garamond" charset="0"/>
                  <a:ea typeface="宋体" charset="0"/>
                </a:defRPr>
              </a:lvl9pPr>
            </a:lstStyle>
            <a:p>
              <a:pPr eaLnBrk="1" hangingPunct="1">
                <a:defRPr/>
              </a:pPr>
              <a:r>
                <a:rPr lang="en-US" altLang="zh-CN" sz="3200" b="0" dirty="0"/>
                <a:t> 17</a:t>
              </a:r>
            </a:p>
          </p:txBody>
        </p:sp>
        <p:sp>
          <p:nvSpPr>
            <p:cNvPr id="9" name="Text Box 5">
              <a:extLst>
                <a:ext uri="{FF2B5EF4-FFF2-40B4-BE49-F238E27FC236}">
                  <a16:creationId xmlns:a16="http://schemas.microsoft.com/office/drawing/2014/main" id="{D13363D1-73F4-4099-8815-8A4EFB6E6BF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30" y="3657"/>
              <a:ext cx="997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5000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5000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5000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5000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2000" dirty="0"/>
                <a:t>实在参数</a:t>
              </a:r>
              <a:r>
                <a:rPr lang="en-US" altLang="zh-CN" sz="2000" dirty="0"/>
                <a:t>a</a:t>
              </a:r>
            </a:p>
          </p:txBody>
        </p:sp>
      </p:grpSp>
      <p:grpSp>
        <p:nvGrpSpPr>
          <p:cNvPr id="10" name="Group 15">
            <a:extLst>
              <a:ext uri="{FF2B5EF4-FFF2-40B4-BE49-F238E27FC236}">
                <a16:creationId xmlns:a16="http://schemas.microsoft.com/office/drawing/2014/main" id="{C9EA2B8D-D488-4137-B0EC-E233445E923D}"/>
              </a:ext>
            </a:extLst>
          </p:cNvPr>
          <p:cNvGrpSpPr>
            <a:grpSpLocks/>
          </p:cNvGrpSpPr>
          <p:nvPr/>
        </p:nvGrpSpPr>
        <p:grpSpPr bwMode="auto">
          <a:xfrm>
            <a:off x="5257315" y="3722789"/>
            <a:ext cx="3848898" cy="1415988"/>
            <a:chOff x="1292" y="2886"/>
            <a:chExt cx="2767" cy="1013"/>
          </a:xfrm>
        </p:grpSpPr>
        <p:grpSp>
          <p:nvGrpSpPr>
            <p:cNvPr id="11" name="Group 14">
              <a:extLst>
                <a:ext uri="{FF2B5EF4-FFF2-40B4-BE49-F238E27FC236}">
                  <a16:creationId xmlns:a16="http://schemas.microsoft.com/office/drawing/2014/main" id="{01614C27-3960-47E5-9FD2-30F5EF34D2A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92" y="2886"/>
              <a:ext cx="2767" cy="1013"/>
              <a:chOff x="1292" y="2886"/>
              <a:chExt cx="2767" cy="1013"/>
            </a:xfrm>
          </p:grpSpPr>
          <p:grpSp>
            <p:nvGrpSpPr>
              <p:cNvPr id="13" name="Group 7">
                <a:extLst>
                  <a:ext uri="{FF2B5EF4-FFF2-40B4-BE49-F238E27FC236}">
                    <a16:creationId xmlns:a16="http://schemas.microsoft.com/office/drawing/2014/main" id="{2F5EBCC6-FF08-4D2A-A4E9-DBD4F6081C7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25" y="3203"/>
                <a:ext cx="1134" cy="696"/>
                <a:chOff x="930" y="3249"/>
                <a:chExt cx="997" cy="696"/>
              </a:xfrm>
            </p:grpSpPr>
            <p:sp>
              <p:nvSpPr>
                <p:cNvPr id="15" name="Text Box 8">
                  <a:extLst>
                    <a:ext uri="{FF2B5EF4-FFF2-40B4-BE49-F238E27FC236}">
                      <a16:creationId xmlns:a16="http://schemas.microsoft.com/office/drawing/2014/main" id="{69ECDB25-E59F-4F78-843C-FDC5F14E4EFD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156" y="3249"/>
                  <a:ext cx="499" cy="371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b="1">
                      <a:solidFill>
                        <a:schemeClr val="tx1"/>
                      </a:solidFill>
                      <a:latin typeface="Garamond" charset="0"/>
                      <a:ea typeface="宋体" charset="0"/>
                      <a:cs typeface="宋体" charset="0"/>
                    </a:defRPr>
                  </a:lvl1pPr>
                  <a:lvl2pPr marL="742950" indent="-285750" eaLnBrk="0" hangingPunct="0">
                    <a:defRPr b="1">
                      <a:solidFill>
                        <a:schemeClr val="tx1"/>
                      </a:solidFill>
                      <a:latin typeface="Garamond" charset="0"/>
                      <a:ea typeface="宋体" charset="0"/>
                    </a:defRPr>
                  </a:lvl2pPr>
                  <a:lvl3pPr marL="1143000" indent="-228600" eaLnBrk="0" hangingPunct="0">
                    <a:defRPr b="1">
                      <a:solidFill>
                        <a:schemeClr val="tx1"/>
                      </a:solidFill>
                      <a:latin typeface="Garamond" charset="0"/>
                      <a:ea typeface="宋体" charset="0"/>
                    </a:defRPr>
                  </a:lvl3pPr>
                  <a:lvl4pPr marL="1600200" indent="-228600" eaLnBrk="0" hangingPunct="0">
                    <a:defRPr b="1">
                      <a:solidFill>
                        <a:schemeClr val="tx1"/>
                      </a:solidFill>
                      <a:latin typeface="Garamond" charset="0"/>
                      <a:ea typeface="宋体" charset="0"/>
                    </a:defRPr>
                  </a:lvl4pPr>
                  <a:lvl5pPr marL="2057400" indent="-228600" eaLnBrk="0" hangingPunct="0">
                    <a:defRPr b="1">
                      <a:solidFill>
                        <a:schemeClr val="tx1"/>
                      </a:solidFill>
                      <a:latin typeface="Garamond" charset="0"/>
                      <a:ea typeface="宋体" charset="0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Garamond" charset="0"/>
                      <a:ea typeface="宋体" charset="0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Garamond" charset="0"/>
                      <a:ea typeface="宋体" charset="0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Garamond" charset="0"/>
                      <a:ea typeface="宋体" charset="0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Garamond" charset="0"/>
                      <a:ea typeface="宋体" charset="0"/>
                    </a:defRPr>
                  </a:lvl9pPr>
                </a:lstStyle>
                <a:p>
                  <a:pPr eaLnBrk="1" hangingPunct="1">
                    <a:defRPr/>
                  </a:pPr>
                  <a:r>
                    <a:rPr lang="en-US" altLang="zh-CN" sz="3200" b="0"/>
                    <a:t> 17</a:t>
                  </a:r>
                </a:p>
              </p:txBody>
            </p:sp>
            <p:sp>
              <p:nvSpPr>
                <p:cNvPr id="16" name="Text Box 9">
                  <a:extLst>
                    <a:ext uri="{FF2B5EF4-FFF2-40B4-BE49-F238E27FC236}">
                      <a16:creationId xmlns:a16="http://schemas.microsoft.com/office/drawing/2014/main" id="{53BFEC6B-75B7-4D4D-A152-E0ED6B43AA69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930" y="3657"/>
                  <a:ext cx="997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b="1">
                      <a:solidFill>
                        <a:schemeClr val="tx1"/>
                      </a:solidFill>
                      <a:latin typeface="Garamond" charset="0"/>
                      <a:ea typeface="宋体" charset="0"/>
                      <a:cs typeface="宋体" charset="0"/>
                    </a:defRPr>
                  </a:lvl1pPr>
                  <a:lvl2pPr marL="742950" indent="-285750" eaLnBrk="0" hangingPunct="0">
                    <a:defRPr b="1">
                      <a:solidFill>
                        <a:schemeClr val="tx1"/>
                      </a:solidFill>
                      <a:latin typeface="Garamond" charset="0"/>
                      <a:ea typeface="宋体" charset="0"/>
                    </a:defRPr>
                  </a:lvl2pPr>
                  <a:lvl3pPr marL="1143000" indent="-228600" eaLnBrk="0" hangingPunct="0">
                    <a:defRPr b="1">
                      <a:solidFill>
                        <a:schemeClr val="tx1"/>
                      </a:solidFill>
                      <a:latin typeface="Garamond" charset="0"/>
                      <a:ea typeface="宋体" charset="0"/>
                    </a:defRPr>
                  </a:lvl3pPr>
                  <a:lvl4pPr marL="1600200" indent="-228600" eaLnBrk="0" hangingPunct="0">
                    <a:defRPr b="1">
                      <a:solidFill>
                        <a:schemeClr val="tx1"/>
                      </a:solidFill>
                      <a:latin typeface="Garamond" charset="0"/>
                      <a:ea typeface="宋体" charset="0"/>
                    </a:defRPr>
                  </a:lvl4pPr>
                  <a:lvl5pPr marL="2057400" indent="-228600" eaLnBrk="0" hangingPunct="0">
                    <a:defRPr b="1">
                      <a:solidFill>
                        <a:schemeClr val="tx1"/>
                      </a:solidFill>
                      <a:latin typeface="Garamond" charset="0"/>
                      <a:ea typeface="宋体" charset="0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Garamond" charset="0"/>
                      <a:ea typeface="宋体" charset="0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Garamond" charset="0"/>
                      <a:ea typeface="宋体" charset="0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Garamond" charset="0"/>
                      <a:ea typeface="宋体" charset="0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Garamond" charset="0"/>
                      <a:ea typeface="宋体" charset="0"/>
                    </a:defRPr>
                  </a:lvl9pPr>
                </a:lstStyle>
                <a:p>
                  <a:pPr eaLnBrk="1" hangingPunct="1">
                    <a:defRPr/>
                  </a:pPr>
                  <a:r>
                    <a:rPr lang="zh-CN" altLang="en-US" sz="2000" dirty="0"/>
                    <a:t>形式参数</a:t>
                  </a:r>
                  <a:r>
                    <a:rPr lang="en-US" altLang="zh-CN" sz="2000" dirty="0" err="1"/>
                    <a:t>af</a:t>
                  </a:r>
                  <a:endParaRPr lang="en-US" altLang="zh-CN" sz="2000" dirty="0"/>
                </a:p>
              </p:txBody>
            </p:sp>
          </p:grpSp>
          <p:sp>
            <p:nvSpPr>
              <p:cNvPr id="14" name="Freeform 12">
                <a:extLst>
                  <a:ext uri="{FF2B5EF4-FFF2-40B4-BE49-F238E27FC236}">
                    <a16:creationId xmlns:a16="http://schemas.microsoft.com/office/drawing/2014/main" id="{19AD6D15-63EF-4F3B-BC7A-5A3BCCC506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92" y="2886"/>
                <a:ext cx="2178" cy="317"/>
              </a:xfrm>
              <a:custGeom>
                <a:avLst/>
                <a:gdLst>
                  <a:gd name="T0" fmla="*/ 0 w 1951"/>
                  <a:gd name="T1" fmla="*/ 542 h 265"/>
                  <a:gd name="T2" fmla="*/ 1198 w 1951"/>
                  <a:gd name="T3" fmla="*/ 78 h 265"/>
                  <a:gd name="T4" fmla="*/ 2185 w 1951"/>
                  <a:gd name="T5" fmla="*/ 78 h 265"/>
                  <a:gd name="T6" fmla="*/ 3030 w 1951"/>
                  <a:gd name="T7" fmla="*/ 447 h 265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951" h="265">
                    <a:moveTo>
                      <a:pt x="0" y="265"/>
                    </a:moveTo>
                    <a:cubicBezTo>
                      <a:pt x="268" y="170"/>
                      <a:pt x="537" y="76"/>
                      <a:pt x="771" y="38"/>
                    </a:cubicBezTo>
                    <a:cubicBezTo>
                      <a:pt x="1005" y="0"/>
                      <a:pt x="1209" y="8"/>
                      <a:pt x="1406" y="38"/>
                    </a:cubicBezTo>
                    <a:cubicBezTo>
                      <a:pt x="1603" y="68"/>
                      <a:pt x="1777" y="143"/>
                      <a:pt x="1951" y="219"/>
                    </a:cubicBezTo>
                  </a:path>
                </a:pathLst>
              </a:custGeom>
              <a:noFill/>
              <a:ln w="25400" cap="flat" cmpd="sng">
                <a:solidFill>
                  <a:schemeClr val="tx1"/>
                </a:solidFill>
                <a:prstDash val="solid"/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2" name="Text Box 13">
              <a:extLst>
                <a:ext uri="{FF2B5EF4-FFF2-40B4-BE49-F238E27FC236}">
                  <a16:creationId xmlns:a16="http://schemas.microsoft.com/office/drawing/2014/main" id="{38474620-2441-4AF8-8D52-1C82EDE2CD8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54" y="2931"/>
              <a:ext cx="86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5000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5000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5000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5000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1800"/>
                <a:t>调用时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96945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26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0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0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0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2630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2630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0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2630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2630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0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2630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2630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函数返回值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6B2C57C7-9BE0-4C45-856F-1982567F2B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1800" dirty="0"/>
              <a:t>通常希望通过函数调用使主调函数能得到一个确定的值，这就是函数值</a:t>
            </a:r>
            <a:r>
              <a:rPr lang="en-US" altLang="zh-CN" sz="1800" dirty="0"/>
              <a:t>(</a:t>
            </a:r>
            <a:r>
              <a:rPr lang="zh-CN" altLang="en-US" sz="1800" dirty="0"/>
              <a:t>函数的返回值</a:t>
            </a:r>
            <a:r>
              <a:rPr lang="en-US" altLang="zh-CN" sz="1800" dirty="0"/>
              <a:t>)</a:t>
            </a:r>
            <a:r>
              <a:rPr lang="zh-CN" altLang="en-US" sz="1800" dirty="0"/>
              <a:t>。</a:t>
            </a:r>
            <a:endParaRPr lang="en-US" altLang="zh-CN" sz="1800" dirty="0"/>
          </a:p>
          <a:p>
            <a:r>
              <a:rPr lang="zh-CN" altLang="en-US" sz="1800" dirty="0"/>
              <a:t>函数的返回值是通过函数中的</a:t>
            </a:r>
            <a:r>
              <a:rPr lang="en-US" altLang="zh-CN" sz="1800" dirty="0"/>
              <a:t>return</a:t>
            </a:r>
            <a:r>
              <a:rPr lang="zh-CN" altLang="en-US" sz="1800" dirty="0"/>
              <a:t>语句获得的</a:t>
            </a:r>
            <a:endParaRPr lang="en-US" altLang="zh-CN" sz="1800" dirty="0"/>
          </a:p>
          <a:p>
            <a:pPr lvl="1"/>
            <a:r>
              <a:rPr lang="zh-CN" altLang="en-US" sz="1600" dirty="0"/>
              <a:t>一个函数中可以有一个以上的</a:t>
            </a:r>
            <a:r>
              <a:rPr lang="en-US" altLang="zh-CN" sz="1600" dirty="0"/>
              <a:t>return</a:t>
            </a:r>
            <a:r>
              <a:rPr lang="zh-CN" altLang="en-US" sz="1600" dirty="0"/>
              <a:t>语句，执行到哪一个</a:t>
            </a:r>
            <a:r>
              <a:rPr lang="en-US" altLang="zh-CN" sz="1600" dirty="0"/>
              <a:t>return</a:t>
            </a:r>
            <a:r>
              <a:rPr lang="zh-CN" altLang="en-US" sz="1600" dirty="0"/>
              <a:t>语句，哪一个</a:t>
            </a:r>
            <a:r>
              <a:rPr lang="en-US" altLang="zh-CN" sz="1600" dirty="0"/>
              <a:t>return</a:t>
            </a:r>
            <a:r>
              <a:rPr lang="zh-CN" altLang="en-US" sz="1600" dirty="0"/>
              <a:t>语句就起作用。</a:t>
            </a:r>
            <a:r>
              <a:rPr lang="en-US" altLang="zh-CN" sz="1600" dirty="0"/>
              <a:t>return</a:t>
            </a:r>
            <a:r>
              <a:rPr lang="zh-CN" altLang="en-US" sz="1600" dirty="0"/>
              <a:t>语句后面的括号可以不要，如“</a:t>
            </a:r>
            <a:r>
              <a:rPr lang="en-US" altLang="zh-CN" sz="1600" dirty="0"/>
              <a:t>return z;”</a:t>
            </a:r>
            <a:r>
              <a:rPr lang="zh-CN" altLang="en-US" sz="1600" dirty="0"/>
              <a:t>与“</a:t>
            </a:r>
            <a:r>
              <a:rPr lang="en-US" altLang="zh-CN" sz="1600" dirty="0"/>
              <a:t>return(z);”</a:t>
            </a:r>
            <a:r>
              <a:rPr lang="zh-CN" altLang="en-US" sz="1600" dirty="0"/>
              <a:t>等价。</a:t>
            </a:r>
            <a:r>
              <a:rPr lang="en-US" altLang="zh-CN" sz="1600" dirty="0"/>
              <a:t>return</a:t>
            </a:r>
            <a:r>
              <a:rPr lang="zh-CN" altLang="en-US" sz="1600" dirty="0"/>
              <a:t>后面的值可以是一个表达式。</a:t>
            </a:r>
          </a:p>
          <a:p>
            <a:r>
              <a:rPr lang="zh-CN" altLang="en-US" sz="1800" dirty="0"/>
              <a:t>函数值的类型</a:t>
            </a:r>
            <a:endParaRPr lang="en-US" altLang="zh-CN" sz="1800" dirty="0"/>
          </a:p>
          <a:p>
            <a:pPr lvl="1"/>
            <a:r>
              <a:rPr lang="zh-CN" altLang="en-US" sz="1600" dirty="0"/>
              <a:t>函数值的类型在定义函数时指定。</a:t>
            </a:r>
          </a:p>
          <a:p>
            <a:endParaRPr lang="en-US" altLang="zh-CN" sz="1800" dirty="0"/>
          </a:p>
          <a:p>
            <a:r>
              <a:rPr lang="zh-CN" altLang="en-US" sz="1800" dirty="0"/>
              <a:t>在定义函数时指定的函数类型一般应该和</a:t>
            </a:r>
            <a:r>
              <a:rPr lang="en-US" altLang="zh-CN" sz="1800" dirty="0"/>
              <a:t>return</a:t>
            </a:r>
            <a:r>
              <a:rPr lang="zh-CN" altLang="en-US" sz="1800" dirty="0"/>
              <a:t>语句中的表达式类型一致。</a:t>
            </a:r>
          </a:p>
          <a:p>
            <a:pPr lvl="1"/>
            <a:r>
              <a:rPr lang="zh-CN" altLang="en-US" sz="1600" dirty="0"/>
              <a:t>如果函数值的类型和</a:t>
            </a:r>
            <a:r>
              <a:rPr lang="en-US" altLang="zh-CN" sz="1600" dirty="0"/>
              <a:t>return</a:t>
            </a:r>
            <a:r>
              <a:rPr lang="zh-CN" altLang="en-US" sz="1600" dirty="0"/>
              <a:t>语句中表达式的值不一致，则以函数类型为准。对数值型数据，可以自动进行类型转换。即函数类型决定返回值的类型。</a:t>
            </a:r>
          </a:p>
          <a:p>
            <a:endParaRPr lang="en-US" altLang="zh-CN" sz="1800" dirty="0"/>
          </a:p>
          <a:p>
            <a:r>
              <a:rPr lang="zh-CN" altLang="en-US" sz="1800" dirty="0"/>
              <a:t>对于不带回值的函数，应当用定义函数为“</a:t>
            </a:r>
            <a:r>
              <a:rPr lang="en-US" altLang="zh-CN" sz="1800" dirty="0"/>
              <a:t>void</a:t>
            </a:r>
            <a:r>
              <a:rPr lang="zh-CN" altLang="en-US" sz="1800" dirty="0"/>
              <a:t>类型”（或称“空类型”）</a:t>
            </a:r>
            <a:endParaRPr lang="en-US" altLang="zh-CN" sz="1800" dirty="0"/>
          </a:p>
        </p:txBody>
      </p:sp>
      <p:sp>
        <p:nvSpPr>
          <p:cNvPr id="6" name="圆角矩形 5">
            <a:extLst>
              <a:ext uri="{FF2B5EF4-FFF2-40B4-BE49-F238E27FC236}">
                <a16:creationId xmlns:a16="http://schemas.microsoft.com/office/drawing/2014/main" id="{DA1B878B-C834-478D-A9E9-9874A06140C8}"/>
              </a:ext>
            </a:extLst>
          </p:cNvPr>
          <p:cNvSpPr/>
          <p:nvPr/>
        </p:nvSpPr>
        <p:spPr>
          <a:xfrm>
            <a:off x="4547193" y="3400796"/>
            <a:ext cx="3888432" cy="864096"/>
          </a:xfrm>
          <a:prstGeom prst="roundRect">
            <a:avLst>
              <a:gd name="adj" fmla="val 4821"/>
            </a:avLst>
          </a:prstGeom>
          <a:solidFill>
            <a:sysClr val="window" lastClr="FFFFFF"/>
          </a:solidFill>
          <a:ln w="12700" cap="flat" cmpd="sng" algn="ctr">
            <a:solidFill>
              <a:srgbClr val="E84C22"/>
            </a:solidFill>
            <a:prstDash val="solid"/>
            <a:miter lim="800000"/>
          </a:ln>
          <a:effectLst/>
        </p:spPr>
        <p:txBody>
          <a:bodyPr rtlCol="0" anchor="t"/>
          <a:lstStyle/>
          <a:p>
            <a:pPr marL="0" marR="0" lvl="0" indent="0" algn="just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3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/>
                <a:cs typeface="+mn-cs"/>
              </a:rPr>
              <a:t>int max (float x</a:t>
            </a:r>
            <a:r>
              <a:rPr kumimoji="0" lang="zh-CN" altLang="en-US" sz="13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/>
                <a:cs typeface="+mn-cs"/>
              </a:rPr>
              <a:t>，</a:t>
            </a:r>
            <a:r>
              <a:rPr kumimoji="0" lang="en-US" altLang="zh-CN" sz="13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/>
                <a:cs typeface="+mn-cs"/>
              </a:rPr>
              <a:t>float y)	//</a:t>
            </a:r>
            <a:r>
              <a:rPr kumimoji="0" lang="zh-CN" altLang="en-US" sz="13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/>
                <a:cs typeface="+mn-cs"/>
              </a:rPr>
              <a:t>函数值为整型</a:t>
            </a:r>
          </a:p>
          <a:p>
            <a:pPr marL="0" marR="0" lvl="0" indent="0" algn="just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3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/>
                <a:cs typeface="+mn-cs"/>
              </a:rPr>
              <a:t>char letter (char c1,char c2)</a:t>
            </a:r>
            <a:r>
              <a:rPr kumimoji="0" lang="en-US" altLang="zh-CN" sz="13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/>
                <a:cs typeface="+mn-cs"/>
              </a:rPr>
              <a:t>    </a:t>
            </a:r>
            <a:r>
              <a:rPr kumimoji="0" lang="en-US" altLang="zh-CN" sz="13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/>
                <a:cs typeface="+mn-cs"/>
              </a:rPr>
              <a:t>//</a:t>
            </a:r>
            <a:r>
              <a:rPr kumimoji="0" lang="zh-CN" altLang="en-US" sz="13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/>
                <a:cs typeface="+mn-cs"/>
              </a:rPr>
              <a:t>函数值为字符型</a:t>
            </a:r>
          </a:p>
          <a:p>
            <a:pPr marL="0" marR="0" lvl="0" indent="0" algn="just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3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/>
                <a:cs typeface="+mn-cs"/>
              </a:rPr>
              <a:t>double min (int </a:t>
            </a:r>
            <a:r>
              <a:rPr kumimoji="0" lang="en-US" altLang="zh-CN" sz="13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/>
                <a:cs typeface="+mn-cs"/>
              </a:rPr>
              <a:t>x,int</a:t>
            </a:r>
            <a:r>
              <a:rPr kumimoji="0" lang="en-US" altLang="zh-CN" sz="13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/>
                <a:cs typeface="+mn-cs"/>
              </a:rPr>
              <a:t> y)	//</a:t>
            </a:r>
            <a:r>
              <a:rPr kumimoji="0" lang="zh-CN" altLang="en-US" sz="13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/>
                <a:cs typeface="+mn-cs"/>
              </a:rPr>
              <a:t>函数值为双精度型</a:t>
            </a:r>
          </a:p>
        </p:txBody>
      </p:sp>
    </p:spTree>
    <p:extLst>
      <p:ext uri="{BB962C8B-B14F-4D97-AF65-F5344CB8AC3E}">
        <p14:creationId xmlns:p14="http://schemas.microsoft.com/office/powerpoint/2010/main" val="153279374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2067506-4227-4652-97B2-AB4EC815E2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数组参数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24A7206-9A63-4688-A365-0BCD8356DC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数组元素作为函数参数</a:t>
            </a:r>
            <a:endParaRPr lang="en-US" altLang="zh-CN" dirty="0"/>
          </a:p>
          <a:p>
            <a:pPr lvl="1"/>
            <a:r>
              <a:rPr lang="zh-CN" altLang="en-US" dirty="0"/>
              <a:t>数组元素可以用作函数实参，但是不能用作形参。因为形参是在函数被调用时临时分配存储单元的，不可能为一个数组元素单独分配存储单元</a:t>
            </a:r>
            <a:r>
              <a:rPr lang="en-US" altLang="zh-CN" dirty="0"/>
              <a:t>(</a:t>
            </a:r>
            <a:r>
              <a:rPr lang="zh-CN" altLang="en-US" dirty="0"/>
              <a:t>数组是一个整体，在内存中占连续一段存储单元</a:t>
            </a:r>
            <a:r>
              <a:rPr lang="en-US" altLang="zh-CN" dirty="0"/>
              <a:t>)</a:t>
            </a:r>
          </a:p>
          <a:p>
            <a:pPr lvl="1"/>
            <a:r>
              <a:rPr lang="zh-CN" altLang="en-US" dirty="0"/>
              <a:t>在用数组元素作实参时，把实参的值传给形参，是“</a:t>
            </a:r>
            <a:r>
              <a:rPr lang="zh-CN" altLang="en-US" dirty="0">
                <a:solidFill>
                  <a:srgbClr val="FF0000"/>
                </a:solidFill>
              </a:rPr>
              <a:t>值传递</a:t>
            </a:r>
            <a:r>
              <a:rPr lang="zh-CN" altLang="en-US" dirty="0"/>
              <a:t>”方式。数据传递的方向是从实参传到形参，单向传递</a:t>
            </a:r>
            <a:endParaRPr lang="en-US" altLang="zh-CN" dirty="0"/>
          </a:p>
          <a:p>
            <a:pPr lvl="1"/>
            <a:endParaRPr lang="en-US" altLang="zh-CN" dirty="0"/>
          </a:p>
          <a:p>
            <a:r>
              <a:rPr lang="zh-CN" altLang="en-US" dirty="0"/>
              <a:t>数组名作为函数参数</a:t>
            </a:r>
          </a:p>
          <a:p>
            <a:pPr lvl="1"/>
            <a:r>
              <a:rPr lang="zh-CN" altLang="en-US" dirty="0"/>
              <a:t>数组名可以用作函数的形参和实参</a:t>
            </a:r>
          </a:p>
          <a:p>
            <a:pPr lvl="1"/>
            <a:r>
              <a:rPr lang="zh-CN" altLang="en-US" dirty="0"/>
              <a:t>用数组名做实参时，向形参（数组名或指针变量）传递的是数组首元素的地址，是“</a:t>
            </a:r>
            <a:r>
              <a:rPr lang="zh-CN" altLang="en-US" dirty="0">
                <a:solidFill>
                  <a:srgbClr val="FF0000"/>
                </a:solidFill>
              </a:rPr>
              <a:t>地址传递</a:t>
            </a:r>
            <a:r>
              <a:rPr lang="zh-CN" altLang="en-US" dirty="0"/>
              <a:t>”方式。在被调函数中操作形参指向的数组区域，直接影响主调函数中的数组实参</a:t>
            </a:r>
          </a:p>
          <a:p>
            <a:endParaRPr lang="en-US" altLang="zh-CN" dirty="0"/>
          </a:p>
          <a:p>
            <a:endParaRPr lang="en-US" dirty="0"/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00B9B941-DBBB-4332-B393-14794088694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921856" y="188639"/>
          <a:ext cx="3970623" cy="1138683"/>
        </p:xfrm>
        <a:graphic>
          <a:graphicData uri="http://schemas.openxmlformats.org/drawingml/2006/table">
            <a:tbl>
              <a:tblPr firstRow="1"/>
              <a:tblGrid>
                <a:gridCol w="1895315">
                  <a:extLst>
                    <a:ext uri="{9D8B030D-6E8A-4147-A177-3AD203B41FA5}">
                      <a16:colId xmlns:a16="http://schemas.microsoft.com/office/drawing/2014/main" val="178988089"/>
                    </a:ext>
                  </a:extLst>
                </a:gridCol>
                <a:gridCol w="2075308">
                  <a:extLst>
                    <a:ext uri="{9D8B030D-6E8A-4147-A177-3AD203B41FA5}">
                      <a16:colId xmlns:a16="http://schemas.microsoft.com/office/drawing/2014/main" val="1289128785"/>
                    </a:ext>
                  </a:extLst>
                </a:gridCol>
              </a:tblGrid>
              <a:tr h="350807"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等线"/>
                        </a:defRPr>
                      </a:lvl1pPr>
                      <a:lvl2pPr marL="3429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等线"/>
                        </a:defRPr>
                      </a:lvl2pPr>
                      <a:lvl3pPr marL="6858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等线"/>
                        </a:defRPr>
                      </a:lvl3pPr>
                      <a:lvl4pPr marL="10287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等线"/>
                        </a:defRPr>
                      </a:lvl4pPr>
                      <a:lvl5pPr marL="13716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等线"/>
                        </a:defRPr>
                      </a:lvl5pPr>
                      <a:lvl6pPr marL="17145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等线"/>
                        </a:defRPr>
                      </a:lvl6pPr>
                      <a:lvl7pPr marL="20574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等线"/>
                        </a:defRPr>
                      </a:lvl7pPr>
                      <a:lvl8pPr marL="24003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等线"/>
                        </a:defRPr>
                      </a:lvl8pPr>
                      <a:lvl9pPr marL="27432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等线"/>
                        </a:defRPr>
                      </a:lvl9pPr>
                    </a:lstStyle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zh-CN" altLang="en-US" sz="1300" dirty="0"/>
                        <a:t>形式参数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4C22"/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等线"/>
                        </a:defRPr>
                      </a:lvl1pPr>
                      <a:lvl2pPr marL="3429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等线"/>
                        </a:defRPr>
                      </a:lvl2pPr>
                      <a:lvl3pPr marL="6858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等线"/>
                        </a:defRPr>
                      </a:lvl3pPr>
                      <a:lvl4pPr marL="10287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等线"/>
                        </a:defRPr>
                      </a:lvl4pPr>
                      <a:lvl5pPr marL="13716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等线"/>
                        </a:defRPr>
                      </a:lvl5pPr>
                      <a:lvl6pPr marL="17145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等线"/>
                        </a:defRPr>
                      </a:lvl6pPr>
                      <a:lvl7pPr marL="20574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等线"/>
                        </a:defRPr>
                      </a:lvl7pPr>
                      <a:lvl8pPr marL="24003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等线"/>
                        </a:defRPr>
                      </a:lvl8pPr>
                      <a:lvl9pPr marL="27432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等线"/>
                        </a:defRPr>
                      </a:lvl9pPr>
                    </a:lstStyle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zh-CN" altLang="en-US" sz="1300" dirty="0"/>
                        <a:t>实在参数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4C2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7167614"/>
                  </a:ext>
                </a:extLst>
              </a:tr>
              <a:tr h="350807"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等线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等线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等线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等线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等线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等线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等线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等线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等线"/>
                        </a:defRPr>
                      </a:lvl9pPr>
                    </a:lstStyle>
                    <a:p>
                      <a:pPr>
                        <a:lnSpc>
                          <a:spcPct val="200000"/>
                        </a:lnSpc>
                      </a:pPr>
                      <a:r>
                        <a:rPr lang="zh-CN" altLang="en-US" sz="1000" b="1" dirty="0"/>
                        <a:t>变量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4C2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等线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等线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等线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等线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等线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等线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等线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等线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等线"/>
                        </a:defRPr>
                      </a:lvl9pPr>
                    </a:lstStyle>
                    <a:p>
                      <a:pPr>
                        <a:lnSpc>
                          <a:spcPct val="200000"/>
                        </a:lnSpc>
                      </a:pPr>
                      <a:r>
                        <a:rPr lang="zh-CN" altLang="en-US" sz="1000" b="1" dirty="0"/>
                        <a:t>常量、变量、表达式、数组元素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4C22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5593776"/>
                  </a:ext>
                </a:extLst>
              </a:tr>
              <a:tr h="350807"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等线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等线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等线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等线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等线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等线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等线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等线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等线"/>
                        </a:defRPr>
                      </a:lvl9pPr>
                    </a:lstStyle>
                    <a:p>
                      <a:pPr>
                        <a:lnSpc>
                          <a:spcPct val="200000"/>
                        </a:lnSpc>
                      </a:pPr>
                      <a:r>
                        <a:rPr lang="zh-CN" altLang="en-US" sz="1000" b="1" dirty="0"/>
                        <a:t>数组名、</a:t>
                      </a:r>
                      <a:r>
                        <a:rPr lang="zh-CN" altLang="en-US" sz="1000" b="1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指针变量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4C2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等线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等线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等线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等线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等线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等线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等线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等线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等线"/>
                        </a:defRPr>
                      </a:lvl9pPr>
                    </a:lstStyle>
                    <a:p>
                      <a:pPr>
                        <a:lnSpc>
                          <a:spcPct val="200000"/>
                        </a:lnSpc>
                      </a:pPr>
                      <a:r>
                        <a:rPr lang="zh-CN" altLang="en-US" sz="1000" b="1" dirty="0"/>
                        <a:t>数组名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4C22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76104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2848577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3982B0-D223-467E-9428-23EF88CD0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局部变量与全局变量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3701FF7-026B-473D-8A66-57E771DFF2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35837"/>
            <a:ext cx="7984887" cy="4764163"/>
          </a:xfrm>
        </p:spPr>
        <p:txBody>
          <a:bodyPr/>
          <a:lstStyle/>
          <a:p>
            <a:r>
              <a:rPr lang="zh-CN" altLang="en-US" dirty="0"/>
              <a:t>在一个函数内部定义的变量是内部变量，称为</a:t>
            </a:r>
            <a:r>
              <a:rPr lang="zh-CN" altLang="en-US" dirty="0">
                <a:solidFill>
                  <a:srgbClr val="0099FF"/>
                </a:solidFill>
              </a:rPr>
              <a:t>局部变量</a:t>
            </a:r>
            <a:r>
              <a:rPr lang="zh-CN" altLang="en-US" dirty="0"/>
              <a:t>。</a:t>
            </a:r>
          </a:p>
          <a:p>
            <a:pPr lvl="1"/>
            <a:r>
              <a:rPr lang="zh-CN" altLang="en-US" dirty="0"/>
              <a:t>函数内部变量只在本函数范围内有效。</a:t>
            </a:r>
          </a:p>
          <a:p>
            <a:pPr lvl="1"/>
            <a:r>
              <a:rPr lang="zh-CN" altLang="en-US" dirty="0"/>
              <a:t>在一个复合语句中定义的变量只在复合语句中有效，也是局部变量。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在函数之外定义的变量称为外部变量、又称</a:t>
            </a:r>
            <a:r>
              <a:rPr lang="zh-CN" altLang="en-US" dirty="0">
                <a:solidFill>
                  <a:srgbClr val="0099FF"/>
                </a:solidFill>
              </a:rPr>
              <a:t>全局变量</a:t>
            </a:r>
            <a:r>
              <a:rPr lang="zh-CN" altLang="en-US" dirty="0"/>
              <a:t>，或</a:t>
            </a:r>
            <a:r>
              <a:rPr lang="zh-CN" altLang="en-US" dirty="0">
                <a:solidFill>
                  <a:srgbClr val="0099FF"/>
                </a:solidFill>
              </a:rPr>
              <a:t>全程变量</a:t>
            </a:r>
            <a:r>
              <a:rPr lang="zh-CN" altLang="en-US" dirty="0"/>
              <a:t>。</a:t>
            </a:r>
          </a:p>
          <a:p>
            <a:pPr lvl="1"/>
            <a:r>
              <a:rPr lang="zh-CN" altLang="en-US" dirty="0"/>
              <a:t>全局变量可以为本文件中其它函数所共用。</a:t>
            </a:r>
          </a:p>
          <a:p>
            <a:pPr lvl="1"/>
            <a:r>
              <a:rPr lang="zh-CN" altLang="en-US" dirty="0"/>
              <a:t>全局变量有效范围为从定义变量的位置开始直到本源文件结束。</a:t>
            </a:r>
            <a:endParaRPr lang="en-US" altLang="zh-CN" dirty="0"/>
          </a:p>
          <a:p>
            <a:pPr lvl="1"/>
            <a:endParaRPr lang="zh-CN" altLang="en-US" dirty="0"/>
          </a:p>
          <a:p>
            <a:endParaRPr lang="zh-CN" altLang="en-US" dirty="0"/>
          </a:p>
          <a:p>
            <a:endParaRPr 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1540556E-286B-4207-8A84-EC60D2AE9712}"/>
              </a:ext>
            </a:extLst>
          </p:cNvPr>
          <p:cNvSpPr/>
          <p:nvPr/>
        </p:nvSpPr>
        <p:spPr>
          <a:xfrm>
            <a:off x="1199255" y="5732119"/>
            <a:ext cx="6450375" cy="5909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zh-CN" altLang="en-US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全局变量的作用是增加了函数间数据联系的渠道。</a:t>
            </a:r>
          </a:p>
          <a:p>
            <a:pPr>
              <a:lnSpc>
                <a:spcPct val="90000"/>
              </a:lnSpc>
            </a:pPr>
            <a:r>
              <a:rPr lang="zh-CN" altLang="en-US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建议：不是必要时，不要使用全局变量。</a:t>
            </a:r>
          </a:p>
        </p:txBody>
      </p:sp>
    </p:spTree>
    <p:extLst>
      <p:ext uri="{BB962C8B-B14F-4D97-AF65-F5344CB8AC3E}">
        <p14:creationId xmlns:p14="http://schemas.microsoft.com/office/powerpoint/2010/main" val="387474248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算法</a:t>
            </a:r>
            <a:r>
              <a:rPr lang="en-US" altLang="zh-CN" dirty="0"/>
              <a:t>——</a:t>
            </a:r>
            <a:r>
              <a:rPr lang="zh-CN" altLang="en-US" dirty="0"/>
              <a:t>查找与排序</a:t>
            </a:r>
          </a:p>
        </p:txBody>
      </p:sp>
      <p:pic>
        <p:nvPicPr>
          <p:cNvPr id="778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244" y="1331650"/>
            <a:ext cx="7466170" cy="48767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6822437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48F654-88BD-4622-97BD-0AD6B183BA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排序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D1DC024-0827-4242-85B7-EEE8710F83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999" y="1535837"/>
            <a:ext cx="8447595" cy="4764163"/>
          </a:xfrm>
        </p:spPr>
        <p:txBody>
          <a:bodyPr/>
          <a:lstStyle/>
          <a:p>
            <a:r>
              <a:rPr lang="zh-CN" altLang="en-US" dirty="0"/>
              <a:t>选择排序</a:t>
            </a:r>
            <a:endParaRPr lang="en-US" altLang="zh-CN" dirty="0"/>
          </a:p>
          <a:p>
            <a:pPr lvl="1"/>
            <a:r>
              <a:rPr lang="zh-CN" altLang="en-US" dirty="0"/>
              <a:t>从所有的数中找出最小的一个，将其放在最前面；接着在余下的数中找出最小的一个，将其放在第二位，依次类推，数列由前往后逐渐成型。</a:t>
            </a:r>
          </a:p>
          <a:p>
            <a:r>
              <a:rPr lang="zh-CN" altLang="en-US" dirty="0"/>
              <a:t>冒泡排序</a:t>
            </a:r>
            <a:endParaRPr lang="en-US" altLang="zh-CN" dirty="0"/>
          </a:p>
          <a:p>
            <a:pPr lvl="1"/>
            <a:r>
              <a:rPr lang="zh-CN" altLang="en-US" dirty="0"/>
              <a:t>对相邻两个数进行比较，将较小的调到前面，两两比较一轮之后，最大的一个数被放置在最后面；接着从头开始重复执行以上操作，次大的数被放置在倒数第二位，依次类推，数列由后往前逐渐成型。</a:t>
            </a:r>
          </a:p>
          <a:p>
            <a:r>
              <a:rPr lang="zh-CN" altLang="en-US" dirty="0"/>
              <a:t>插入排序</a:t>
            </a:r>
            <a:endParaRPr lang="en-US" altLang="zh-CN" dirty="0"/>
          </a:p>
          <a:p>
            <a:pPr lvl="1"/>
            <a:r>
              <a:rPr lang="zh-CN" altLang="en-US" dirty="0"/>
              <a:t>通过构建有序序列，对于未排序数据，在已排序序列中从后向前扫描，找到相应位置并插入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723526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程序调错技巧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32000" y="1535837"/>
            <a:ext cx="7775566" cy="4764163"/>
          </a:xfrm>
        </p:spPr>
        <p:txBody>
          <a:bodyPr>
            <a:normAutofit lnSpcReduction="10000"/>
          </a:bodyPr>
          <a:lstStyle/>
          <a:p>
            <a:r>
              <a:rPr lang="zh-CN" altLang="en-US" dirty="0"/>
              <a:t>用小样例进行调错</a:t>
            </a:r>
            <a:endParaRPr lang="en-US" altLang="zh-CN" dirty="0"/>
          </a:p>
          <a:p>
            <a:r>
              <a:rPr lang="zh-CN" altLang="en-US" dirty="0"/>
              <a:t>将程序功能划分成几个步骤，查看每个步骤的关键中间结果是否正确</a:t>
            </a:r>
            <a:endParaRPr lang="en-US" altLang="zh-CN" dirty="0"/>
          </a:p>
          <a:p>
            <a:r>
              <a:rPr lang="zh-CN" altLang="en-US" dirty="0"/>
              <a:t>对于循环，可以打出每一轮循环的关键中间结果，查看是否正确</a:t>
            </a:r>
            <a:endParaRPr lang="en-US" altLang="zh-CN" dirty="0"/>
          </a:p>
          <a:p>
            <a:r>
              <a:rPr lang="zh-CN" altLang="en-US" dirty="0"/>
              <a:t>对于分支，可以在分支前打出判断表达式的值，在每个分支打出一句话，看是否运行到这个分支</a:t>
            </a:r>
            <a:endParaRPr lang="en-US" altLang="zh-CN" dirty="0"/>
          </a:p>
          <a:p>
            <a:r>
              <a:rPr lang="zh-CN" altLang="en-US" dirty="0"/>
              <a:t>对于死循环，打出每一轮循环的循环变量，查看是哪里出了问题</a:t>
            </a:r>
            <a:endParaRPr lang="en-US" altLang="zh-CN" dirty="0"/>
          </a:p>
          <a:p>
            <a:r>
              <a:rPr lang="zh-CN" altLang="en-US" dirty="0"/>
              <a:t>对于数组越界，在每一次数组访问之前，打出下标值</a:t>
            </a:r>
            <a:endParaRPr lang="en-US" altLang="zh-CN" dirty="0"/>
          </a:p>
          <a:p>
            <a:r>
              <a:rPr lang="zh-CN" altLang="en-US" dirty="0"/>
              <a:t>条件输出</a:t>
            </a:r>
          </a:p>
        </p:txBody>
      </p:sp>
    </p:spTree>
    <p:extLst>
      <p:ext uri="{BB962C8B-B14F-4D97-AF65-F5344CB8AC3E}">
        <p14:creationId xmlns:p14="http://schemas.microsoft.com/office/powerpoint/2010/main" val="6253406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进制转换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326" y="1764006"/>
            <a:ext cx="4427984" cy="3329988"/>
          </a:xfrm>
          <a:prstGeom prst="rect">
            <a:avLst/>
          </a:prstGeom>
          <a:noFill/>
          <a:ln w="158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7310" y="1763225"/>
            <a:ext cx="4392490" cy="3330253"/>
          </a:xfrm>
          <a:prstGeom prst="rect">
            <a:avLst/>
          </a:prstGeom>
          <a:noFill/>
          <a:ln w="158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9647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进制转换</a:t>
            </a: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982" y="1647944"/>
            <a:ext cx="3970244" cy="3024335"/>
          </a:xfrm>
          <a:prstGeom prst="rect">
            <a:avLst/>
          </a:prstGeom>
          <a:noFill/>
          <a:ln w="158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1134" y="1647944"/>
            <a:ext cx="4561308" cy="3043365"/>
          </a:xfrm>
          <a:prstGeom prst="rect">
            <a:avLst/>
          </a:prstGeom>
          <a:noFill/>
          <a:ln w="158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816351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804144137"/>
  <p:tag name="MH_LIBRARY" val="GRAPHIC"/>
  <p:tag name="MH_TYPE" val="Desc"/>
  <p:tag name="MH_ORDER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804144137"/>
  <p:tag name="MH_LIBRARY" val="GRAPHIC"/>
  <p:tag name="MH_TYPE" val="Desc"/>
  <p:tag name="MH_ORDER" val="1"/>
</p:tagLst>
</file>

<file path=ppt/theme/theme1.xml><?xml version="1.0" encoding="utf-8"?>
<a:theme xmlns:a="http://schemas.openxmlformats.org/drawingml/2006/main" name="课程PPT模板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雅黑-Calibri">
      <a:majorFont>
        <a:latin typeface="Calibri"/>
        <a:ea typeface="微软雅黑"/>
        <a:cs typeface=""/>
      </a:majorFont>
      <a:minorFont>
        <a:latin typeface="Calibri Light"/>
        <a:ea typeface="微软雅黑 Light"/>
        <a:cs typeface="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课程PPT模板" id="{351F00F9-9781-4493-A8BE-AE75F947CCD5}" vid="{D9AAA92C-2A04-455B-AC88-7D4E4CA3D872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32818</TotalTime>
  <Words>2833</Words>
  <Application>Microsoft Office PowerPoint</Application>
  <PresentationFormat>全屏显示(4:3)</PresentationFormat>
  <Paragraphs>394</Paragraphs>
  <Slides>78</Slides>
  <Notes>8</Notes>
  <HiddenSlides>2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78</vt:i4>
      </vt:variant>
    </vt:vector>
  </HeadingPairs>
  <TitlesOfParts>
    <vt:vector size="93" baseType="lpstr">
      <vt:lpstr>等线</vt:lpstr>
      <vt:lpstr>黑体</vt:lpstr>
      <vt:lpstr>华文楷体</vt:lpstr>
      <vt:lpstr>华文中宋</vt:lpstr>
      <vt:lpstr>宋体</vt:lpstr>
      <vt:lpstr>微软雅黑</vt:lpstr>
      <vt:lpstr>微软雅黑 Light</vt:lpstr>
      <vt:lpstr>Arial</vt:lpstr>
      <vt:lpstr>Calibri</vt:lpstr>
      <vt:lpstr>Calibri Light</vt:lpstr>
      <vt:lpstr>Courier New</vt:lpstr>
      <vt:lpstr>Garamond</vt:lpstr>
      <vt:lpstr>Gill Sans MT</vt:lpstr>
      <vt:lpstr>Wingdings</vt:lpstr>
      <vt:lpstr>课程PPT模板</vt:lpstr>
      <vt:lpstr>9.   期中复习    </vt:lpstr>
      <vt:lpstr>上机测成绩分布</vt:lpstr>
      <vt:lpstr>知识脉络</vt:lpstr>
      <vt:lpstr>基础知识回顾</vt:lpstr>
      <vt:lpstr>计算机与程序运行</vt:lpstr>
      <vt:lpstr>计算机与程序运行</vt:lpstr>
      <vt:lpstr>信息在计算机中的表示</vt:lpstr>
      <vt:lpstr>进制转换</vt:lpstr>
      <vt:lpstr>进制转换</vt:lpstr>
      <vt:lpstr>数的表示</vt:lpstr>
      <vt:lpstr>定点数的表示</vt:lpstr>
      <vt:lpstr>浮点数的表示</vt:lpstr>
      <vt:lpstr>字符的表示</vt:lpstr>
      <vt:lpstr>C语言介绍</vt:lpstr>
      <vt:lpstr>简单C程序的基本结构</vt:lpstr>
      <vt:lpstr>数据类型</vt:lpstr>
      <vt:lpstr>基本数据类型：整数</vt:lpstr>
      <vt:lpstr>基本数据类型：实数</vt:lpstr>
      <vt:lpstr>基本数据类型：字符</vt:lpstr>
      <vt:lpstr>8.1.2 程序设计基本概念</vt:lpstr>
      <vt:lpstr>基本概念——变量</vt:lpstr>
      <vt:lpstr>基本概念——运算符和表达式</vt:lpstr>
      <vt:lpstr>运算符</vt:lpstr>
      <vt:lpstr>算术运算符</vt:lpstr>
      <vt:lpstr>赋值运算符</vt:lpstr>
      <vt:lpstr>类型转换</vt:lpstr>
      <vt:lpstr>数学函数</vt:lpstr>
      <vt:lpstr>语句</vt:lpstr>
      <vt:lpstr>语句</vt:lpstr>
      <vt:lpstr>数据的输入输出——printf</vt:lpstr>
      <vt:lpstr>数据的输入输出——scanf</vt:lpstr>
      <vt:lpstr>字符/字符串输入输出函数</vt:lpstr>
      <vt:lpstr>格式化输入背后的原理</vt:lpstr>
      <vt:lpstr>格式化输入背后的原理</vt:lpstr>
      <vt:lpstr>程序控制语句</vt:lpstr>
      <vt:lpstr>关系运算与关系表达式</vt:lpstr>
      <vt:lpstr>关系运算与关系表达式</vt:lpstr>
      <vt:lpstr>逻辑运算符与逻辑表达式</vt:lpstr>
      <vt:lpstr>逻辑运算符与逻辑表达式</vt:lpstr>
      <vt:lpstr>逻辑运算符与逻辑表达式</vt:lpstr>
      <vt:lpstr>条件运算符与条件表达式</vt:lpstr>
      <vt:lpstr>条件运算符与条件表达式</vt:lpstr>
      <vt:lpstr>程序控制语句</vt:lpstr>
      <vt:lpstr>分支——if 语句</vt:lpstr>
      <vt:lpstr>分支——switch语句</vt:lpstr>
      <vt:lpstr>switch语句</vt:lpstr>
      <vt:lpstr>循环语句</vt:lpstr>
      <vt:lpstr>循环语句</vt:lpstr>
      <vt:lpstr>循环控制语句</vt:lpstr>
      <vt:lpstr>8.1.4 算法1——穷举法</vt:lpstr>
      <vt:lpstr>算法——枚举法</vt:lpstr>
      <vt:lpstr>枚举法举例</vt:lpstr>
      <vt:lpstr>枚举法举例</vt:lpstr>
      <vt:lpstr>数据结构——数组与自定义数据类型</vt:lpstr>
      <vt:lpstr>二维数组</vt:lpstr>
      <vt:lpstr>二维数组</vt:lpstr>
      <vt:lpstr>多维数组</vt:lpstr>
      <vt:lpstr>字符数组</vt:lpstr>
      <vt:lpstr>字符串</vt:lpstr>
      <vt:lpstr>字符串处理函数</vt:lpstr>
      <vt:lpstr>字符串处理函数</vt:lpstr>
      <vt:lpstr>字符串处理函数</vt:lpstr>
      <vt:lpstr>枚举类型*</vt:lpstr>
      <vt:lpstr>结构体</vt:lpstr>
      <vt:lpstr>结构体</vt:lpstr>
      <vt:lpstr>typedef</vt:lpstr>
      <vt:lpstr>枚举/结构体/共用体综合应用实例</vt:lpstr>
      <vt:lpstr>PowerPoint 演示文稿</vt:lpstr>
      <vt:lpstr>函数</vt:lpstr>
      <vt:lpstr>函数的定义</vt:lpstr>
      <vt:lpstr>函数的定义</vt:lpstr>
      <vt:lpstr>形式参数和实在参数</vt:lpstr>
      <vt:lpstr>函数返回值</vt:lpstr>
      <vt:lpstr>数组参数</vt:lpstr>
      <vt:lpstr>局部变量与全局变量</vt:lpstr>
      <vt:lpstr>算法——查找与排序</vt:lpstr>
      <vt:lpstr>排序</vt:lpstr>
      <vt:lpstr>程序调错技巧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程序设计 I</dc:title>
  <dc:creator>sun hui</dc:creator>
  <cp:lastModifiedBy>Hui Sun</cp:lastModifiedBy>
  <cp:revision>1100</cp:revision>
  <dcterms:created xsi:type="dcterms:W3CDTF">2020-10-14T02:47:39Z</dcterms:created>
  <dcterms:modified xsi:type="dcterms:W3CDTF">2025-10-27T23:57:39Z</dcterms:modified>
</cp:coreProperties>
</file>